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115"/>
  </p:notesMasterIdLst>
  <p:sldIdLst>
    <p:sldId id="256" r:id="rId2"/>
    <p:sldId id="304" r:id="rId3"/>
    <p:sldId id="302" r:id="rId4"/>
    <p:sldId id="305" r:id="rId5"/>
    <p:sldId id="306" r:id="rId6"/>
    <p:sldId id="303" r:id="rId7"/>
    <p:sldId id="312" r:id="rId8"/>
    <p:sldId id="307" r:id="rId9"/>
    <p:sldId id="301" r:id="rId10"/>
    <p:sldId id="289" r:id="rId11"/>
    <p:sldId id="308" r:id="rId12"/>
    <p:sldId id="309" r:id="rId13"/>
    <p:sldId id="310" r:id="rId14"/>
    <p:sldId id="311" r:id="rId15"/>
    <p:sldId id="287" r:id="rId16"/>
    <p:sldId id="331" r:id="rId17"/>
    <p:sldId id="332" r:id="rId18"/>
    <p:sldId id="286" r:id="rId19"/>
    <p:sldId id="333" r:id="rId20"/>
    <p:sldId id="293" r:id="rId21"/>
    <p:sldId id="334" r:id="rId22"/>
    <p:sldId id="313" r:id="rId23"/>
    <p:sldId id="335" r:id="rId24"/>
    <p:sldId id="314" r:id="rId25"/>
    <p:sldId id="288" r:id="rId26"/>
    <p:sldId id="300" r:id="rId27"/>
    <p:sldId id="318" r:id="rId28"/>
    <p:sldId id="271" r:id="rId29"/>
    <p:sldId id="315" r:id="rId30"/>
    <p:sldId id="290" r:id="rId31"/>
    <p:sldId id="316" r:id="rId32"/>
    <p:sldId id="317" r:id="rId33"/>
    <p:sldId id="319" r:id="rId34"/>
    <p:sldId id="321" r:id="rId35"/>
    <p:sldId id="322" r:id="rId36"/>
    <p:sldId id="323" r:id="rId37"/>
    <p:sldId id="320" r:id="rId38"/>
    <p:sldId id="279" r:id="rId39"/>
    <p:sldId id="336" r:id="rId40"/>
    <p:sldId id="299" r:id="rId41"/>
    <p:sldId id="327" r:id="rId42"/>
    <p:sldId id="328" r:id="rId43"/>
    <p:sldId id="324" r:id="rId44"/>
    <p:sldId id="269" r:id="rId45"/>
    <p:sldId id="326" r:id="rId46"/>
    <p:sldId id="325" r:id="rId47"/>
    <p:sldId id="329" r:id="rId48"/>
    <p:sldId id="343" r:id="rId49"/>
    <p:sldId id="344" r:id="rId50"/>
    <p:sldId id="345" r:id="rId51"/>
    <p:sldId id="295" r:id="rId52"/>
    <p:sldId id="346" r:id="rId53"/>
    <p:sldId id="347" r:id="rId54"/>
    <p:sldId id="348" r:id="rId55"/>
    <p:sldId id="349" r:id="rId56"/>
    <p:sldId id="337" r:id="rId57"/>
    <p:sldId id="350" r:id="rId58"/>
    <p:sldId id="351" r:id="rId59"/>
    <p:sldId id="352" r:id="rId60"/>
    <p:sldId id="353" r:id="rId61"/>
    <p:sldId id="354" r:id="rId62"/>
    <p:sldId id="342" r:id="rId63"/>
    <p:sldId id="338" r:id="rId64"/>
    <p:sldId id="339" r:id="rId65"/>
    <p:sldId id="340" r:id="rId66"/>
    <p:sldId id="355" r:id="rId67"/>
    <p:sldId id="356" r:id="rId68"/>
    <p:sldId id="341" r:id="rId69"/>
    <p:sldId id="357" r:id="rId70"/>
    <p:sldId id="358" r:id="rId71"/>
    <p:sldId id="359" r:id="rId72"/>
    <p:sldId id="294" r:id="rId73"/>
    <p:sldId id="284"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3" r:id="rId87"/>
    <p:sldId id="372" r:id="rId88"/>
    <p:sldId id="374" r:id="rId89"/>
    <p:sldId id="375" r:id="rId90"/>
    <p:sldId id="376" r:id="rId91"/>
    <p:sldId id="377" r:id="rId92"/>
    <p:sldId id="378" r:id="rId93"/>
    <p:sldId id="379" r:id="rId94"/>
    <p:sldId id="380" r:id="rId95"/>
    <p:sldId id="386" r:id="rId96"/>
    <p:sldId id="387" r:id="rId97"/>
    <p:sldId id="388" r:id="rId98"/>
    <p:sldId id="389" r:id="rId99"/>
    <p:sldId id="381" r:id="rId100"/>
    <p:sldId id="390" r:id="rId101"/>
    <p:sldId id="391" r:id="rId102"/>
    <p:sldId id="392" r:id="rId103"/>
    <p:sldId id="393" r:id="rId104"/>
    <p:sldId id="394" r:id="rId105"/>
    <p:sldId id="395" r:id="rId106"/>
    <p:sldId id="382" r:id="rId107"/>
    <p:sldId id="396" r:id="rId108"/>
    <p:sldId id="397" r:id="rId109"/>
    <p:sldId id="398" r:id="rId110"/>
    <p:sldId id="399" r:id="rId111"/>
    <p:sldId id="400" r:id="rId112"/>
    <p:sldId id="401" r:id="rId113"/>
    <p:sldId id="402"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83"/>
    <p:restoredTop sz="76080"/>
  </p:normalViewPr>
  <p:slideViewPr>
    <p:cSldViewPr snapToGrid="0" snapToObjects="1">
      <p:cViewPr>
        <p:scale>
          <a:sx n="120" d="100"/>
          <a:sy n="120" d="100"/>
        </p:scale>
        <p:origin x="656"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17CE1D-7E42-9B4C-B352-8C6C3D6E9939}" type="doc">
      <dgm:prSet loTypeId="urn:microsoft.com/office/officeart/2005/8/layout/cycle5" loCatId="cycle" qsTypeId="urn:microsoft.com/office/officeart/2005/8/quickstyle/simple1" qsCatId="simple" csTypeId="urn:microsoft.com/office/officeart/2005/8/colors/accent0_1" csCatId="mainScheme" phldr="1"/>
      <dgm:spPr/>
      <dgm:t>
        <a:bodyPr/>
        <a:lstStyle/>
        <a:p>
          <a:endParaRPr lang="en-US"/>
        </a:p>
      </dgm:t>
    </dgm:pt>
    <dgm:pt modelId="{E183E44D-36B1-5B4C-96E3-969454853331}">
      <dgm:prSet phldrT="[Text]"/>
      <dgm:spPr/>
      <dgm:t>
        <a:bodyPr/>
        <a:lstStyle/>
        <a:p>
          <a:r>
            <a:rPr lang="en-US" dirty="0" err="1"/>
            <a:t>Performace</a:t>
          </a:r>
          <a:endParaRPr lang="en-US" dirty="0"/>
        </a:p>
      </dgm:t>
    </dgm:pt>
    <dgm:pt modelId="{6AAE2F4F-420C-0148-BF1A-399867C7064E}" type="parTrans" cxnId="{2DC6BC6F-F47D-B044-ADF5-BC6FD972D91E}">
      <dgm:prSet/>
      <dgm:spPr/>
      <dgm:t>
        <a:bodyPr/>
        <a:lstStyle/>
        <a:p>
          <a:endParaRPr lang="en-US"/>
        </a:p>
      </dgm:t>
    </dgm:pt>
    <dgm:pt modelId="{31225DA9-0D2C-8F43-BEC3-05E7F0230157}" type="sibTrans" cxnId="{2DC6BC6F-F47D-B044-ADF5-BC6FD972D91E}">
      <dgm:prSet/>
      <dgm:spPr/>
      <dgm:t>
        <a:bodyPr/>
        <a:lstStyle/>
        <a:p>
          <a:endParaRPr lang="en-US"/>
        </a:p>
      </dgm:t>
    </dgm:pt>
    <dgm:pt modelId="{C167A2B2-5E2C-744D-B6C1-4E058C17897D}">
      <dgm:prSet phldrT="[Text]"/>
      <dgm:spPr/>
      <dgm:t>
        <a:bodyPr/>
        <a:lstStyle/>
        <a:p>
          <a:r>
            <a:rPr lang="en-US" dirty="0" err="1"/>
            <a:t>Sharding</a:t>
          </a:r>
          <a:endParaRPr lang="en-US" dirty="0"/>
        </a:p>
      </dgm:t>
    </dgm:pt>
    <dgm:pt modelId="{2652AF9A-BE63-C648-A0E8-4D6DA988EEB7}" type="parTrans" cxnId="{A2509A54-977A-F044-86D2-50B0F69B6672}">
      <dgm:prSet/>
      <dgm:spPr/>
      <dgm:t>
        <a:bodyPr/>
        <a:lstStyle/>
        <a:p>
          <a:endParaRPr lang="en-US"/>
        </a:p>
      </dgm:t>
    </dgm:pt>
    <dgm:pt modelId="{89B24543-B10C-5C4E-BA1D-E8F3C5F274E6}" type="sibTrans" cxnId="{A2509A54-977A-F044-86D2-50B0F69B6672}">
      <dgm:prSet/>
      <dgm:spPr/>
      <dgm:t>
        <a:bodyPr/>
        <a:lstStyle/>
        <a:p>
          <a:endParaRPr lang="en-US"/>
        </a:p>
      </dgm:t>
    </dgm:pt>
    <dgm:pt modelId="{FE28FBA0-A650-154E-81CF-52755212C1A7}">
      <dgm:prSet phldrT="[Text]"/>
      <dgm:spPr/>
      <dgm:t>
        <a:bodyPr/>
        <a:lstStyle/>
        <a:p>
          <a:r>
            <a:rPr lang="en-US" dirty="0"/>
            <a:t>Faults</a:t>
          </a:r>
        </a:p>
      </dgm:t>
    </dgm:pt>
    <dgm:pt modelId="{54485198-FDF8-204F-9ED7-DB007C08204B}" type="parTrans" cxnId="{3F745256-F480-F543-B173-FC56897223E4}">
      <dgm:prSet/>
      <dgm:spPr/>
      <dgm:t>
        <a:bodyPr/>
        <a:lstStyle/>
        <a:p>
          <a:endParaRPr lang="en-US"/>
        </a:p>
      </dgm:t>
    </dgm:pt>
    <dgm:pt modelId="{6CD613F9-012B-A84B-81A2-8F012191D0A2}" type="sibTrans" cxnId="{3F745256-F480-F543-B173-FC56897223E4}">
      <dgm:prSet/>
      <dgm:spPr/>
      <dgm:t>
        <a:bodyPr/>
        <a:lstStyle/>
        <a:p>
          <a:endParaRPr lang="en-US"/>
        </a:p>
      </dgm:t>
    </dgm:pt>
    <dgm:pt modelId="{DA498032-E365-D34A-8488-9C4CE7094FD3}">
      <dgm:prSet phldrT="[Text]"/>
      <dgm:spPr/>
      <dgm:t>
        <a:bodyPr/>
        <a:lstStyle/>
        <a:p>
          <a:r>
            <a:rPr lang="en-US" dirty="0"/>
            <a:t>Tolerance</a:t>
          </a:r>
        </a:p>
      </dgm:t>
    </dgm:pt>
    <dgm:pt modelId="{084D1D86-EF2C-8047-A93A-F942FAA6E66C}" type="parTrans" cxnId="{84842861-93D7-EE4B-AF68-D42F8BB5D86E}">
      <dgm:prSet/>
      <dgm:spPr/>
      <dgm:t>
        <a:bodyPr/>
        <a:lstStyle/>
        <a:p>
          <a:endParaRPr lang="en-US"/>
        </a:p>
      </dgm:t>
    </dgm:pt>
    <dgm:pt modelId="{B79C7E81-97E9-F341-962C-1E16AAA8B11E}" type="sibTrans" cxnId="{84842861-93D7-EE4B-AF68-D42F8BB5D86E}">
      <dgm:prSet/>
      <dgm:spPr/>
      <dgm:t>
        <a:bodyPr/>
        <a:lstStyle/>
        <a:p>
          <a:endParaRPr lang="en-US"/>
        </a:p>
      </dgm:t>
    </dgm:pt>
    <dgm:pt modelId="{33806673-9241-5C4B-AC7A-607D6B5E0F59}">
      <dgm:prSet phldrT="[Text]"/>
      <dgm:spPr/>
      <dgm:t>
        <a:bodyPr/>
        <a:lstStyle/>
        <a:p>
          <a:r>
            <a:rPr lang="en-US" dirty="0"/>
            <a:t>Replication</a:t>
          </a:r>
        </a:p>
      </dgm:t>
    </dgm:pt>
    <dgm:pt modelId="{23732404-492F-1A40-95AA-FFD5E70E15B0}" type="parTrans" cxnId="{EAA0F9BA-FB0D-0949-8911-23CA89DD3D99}">
      <dgm:prSet/>
      <dgm:spPr/>
      <dgm:t>
        <a:bodyPr/>
        <a:lstStyle/>
        <a:p>
          <a:endParaRPr lang="en-US"/>
        </a:p>
      </dgm:t>
    </dgm:pt>
    <dgm:pt modelId="{E9BC9235-FC07-014B-A0B1-B658F1A3EB99}" type="sibTrans" cxnId="{EAA0F9BA-FB0D-0949-8911-23CA89DD3D99}">
      <dgm:prSet/>
      <dgm:spPr/>
      <dgm:t>
        <a:bodyPr/>
        <a:lstStyle/>
        <a:p>
          <a:endParaRPr lang="en-US"/>
        </a:p>
      </dgm:t>
    </dgm:pt>
    <dgm:pt modelId="{93A6ED26-D18C-0640-820A-C402DD7204BD}">
      <dgm:prSet/>
      <dgm:spPr/>
      <dgm:t>
        <a:bodyPr/>
        <a:lstStyle/>
        <a:p>
          <a:r>
            <a:rPr lang="en-US" dirty="0"/>
            <a:t>Consistency</a:t>
          </a:r>
        </a:p>
      </dgm:t>
    </dgm:pt>
    <dgm:pt modelId="{EA23E2DA-8A9D-1D4F-8447-C25F820D9768}" type="parTrans" cxnId="{F1BEE583-2490-9941-9503-25AF5F0CC5A5}">
      <dgm:prSet/>
      <dgm:spPr/>
      <dgm:t>
        <a:bodyPr/>
        <a:lstStyle/>
        <a:p>
          <a:endParaRPr lang="en-US"/>
        </a:p>
      </dgm:t>
    </dgm:pt>
    <dgm:pt modelId="{E2BB0ED0-AE72-5742-A38D-86FB42659CEC}" type="sibTrans" cxnId="{F1BEE583-2490-9941-9503-25AF5F0CC5A5}">
      <dgm:prSet/>
      <dgm:spPr/>
      <dgm:t>
        <a:bodyPr/>
        <a:lstStyle/>
        <a:p>
          <a:endParaRPr lang="en-US"/>
        </a:p>
      </dgm:t>
    </dgm:pt>
    <dgm:pt modelId="{AE3B6EF6-CB5D-2647-A330-C791BCBDAC8D}" type="pres">
      <dgm:prSet presAssocID="{C617CE1D-7E42-9B4C-B352-8C6C3D6E9939}" presName="cycle" presStyleCnt="0">
        <dgm:presLayoutVars>
          <dgm:dir/>
          <dgm:resizeHandles val="exact"/>
        </dgm:presLayoutVars>
      </dgm:prSet>
      <dgm:spPr/>
    </dgm:pt>
    <dgm:pt modelId="{26311806-3413-D549-BB2B-5B6996BF1789}" type="pres">
      <dgm:prSet presAssocID="{E183E44D-36B1-5B4C-96E3-969454853331}" presName="node" presStyleLbl="node1" presStyleIdx="0" presStyleCnt="6">
        <dgm:presLayoutVars>
          <dgm:bulletEnabled val="1"/>
        </dgm:presLayoutVars>
      </dgm:prSet>
      <dgm:spPr/>
    </dgm:pt>
    <dgm:pt modelId="{098FE6DC-D9DA-C648-8D7F-59F1A5CB83B6}" type="pres">
      <dgm:prSet presAssocID="{E183E44D-36B1-5B4C-96E3-969454853331}" presName="spNode" presStyleCnt="0"/>
      <dgm:spPr/>
    </dgm:pt>
    <dgm:pt modelId="{AE74D4D2-3EC3-7740-A022-E57F026B8E00}" type="pres">
      <dgm:prSet presAssocID="{31225DA9-0D2C-8F43-BEC3-05E7F0230157}" presName="sibTrans" presStyleLbl="sibTrans1D1" presStyleIdx="0" presStyleCnt="6"/>
      <dgm:spPr/>
    </dgm:pt>
    <dgm:pt modelId="{E13DC449-4484-F741-8638-3DDD0150229B}" type="pres">
      <dgm:prSet presAssocID="{C167A2B2-5E2C-744D-B6C1-4E058C17897D}" presName="node" presStyleLbl="node1" presStyleIdx="1" presStyleCnt="6">
        <dgm:presLayoutVars>
          <dgm:bulletEnabled val="1"/>
        </dgm:presLayoutVars>
      </dgm:prSet>
      <dgm:spPr/>
    </dgm:pt>
    <dgm:pt modelId="{08F71465-FD02-C440-8ED9-7C648BCA486D}" type="pres">
      <dgm:prSet presAssocID="{C167A2B2-5E2C-744D-B6C1-4E058C17897D}" presName="spNode" presStyleCnt="0"/>
      <dgm:spPr/>
    </dgm:pt>
    <dgm:pt modelId="{EEA7B181-73F3-6042-A77D-89E786B4CFC4}" type="pres">
      <dgm:prSet presAssocID="{89B24543-B10C-5C4E-BA1D-E8F3C5F274E6}" presName="sibTrans" presStyleLbl="sibTrans1D1" presStyleIdx="1" presStyleCnt="6"/>
      <dgm:spPr/>
    </dgm:pt>
    <dgm:pt modelId="{D158CE1E-621F-EC47-BE7B-E07C579F4835}" type="pres">
      <dgm:prSet presAssocID="{FE28FBA0-A650-154E-81CF-52755212C1A7}" presName="node" presStyleLbl="node1" presStyleIdx="2" presStyleCnt="6">
        <dgm:presLayoutVars>
          <dgm:bulletEnabled val="1"/>
        </dgm:presLayoutVars>
      </dgm:prSet>
      <dgm:spPr/>
    </dgm:pt>
    <dgm:pt modelId="{A93A15F4-86A8-644F-B723-D210D8B7EA7E}" type="pres">
      <dgm:prSet presAssocID="{FE28FBA0-A650-154E-81CF-52755212C1A7}" presName="spNode" presStyleCnt="0"/>
      <dgm:spPr/>
    </dgm:pt>
    <dgm:pt modelId="{7E4B4BAB-4EAA-0949-B682-C3718E3ADD67}" type="pres">
      <dgm:prSet presAssocID="{6CD613F9-012B-A84B-81A2-8F012191D0A2}" presName="sibTrans" presStyleLbl="sibTrans1D1" presStyleIdx="2" presStyleCnt="6"/>
      <dgm:spPr/>
    </dgm:pt>
    <dgm:pt modelId="{6E35D586-B204-E346-B12F-0636E9C28853}" type="pres">
      <dgm:prSet presAssocID="{DA498032-E365-D34A-8488-9C4CE7094FD3}" presName="node" presStyleLbl="node1" presStyleIdx="3" presStyleCnt="6">
        <dgm:presLayoutVars>
          <dgm:bulletEnabled val="1"/>
        </dgm:presLayoutVars>
      </dgm:prSet>
      <dgm:spPr/>
    </dgm:pt>
    <dgm:pt modelId="{EA977CCC-AA2D-E94B-8803-A9D9A032F5CB}" type="pres">
      <dgm:prSet presAssocID="{DA498032-E365-D34A-8488-9C4CE7094FD3}" presName="spNode" presStyleCnt="0"/>
      <dgm:spPr/>
    </dgm:pt>
    <dgm:pt modelId="{7B97B58B-1457-784A-AFC8-B8060326A838}" type="pres">
      <dgm:prSet presAssocID="{B79C7E81-97E9-F341-962C-1E16AAA8B11E}" presName="sibTrans" presStyleLbl="sibTrans1D1" presStyleIdx="3" presStyleCnt="6"/>
      <dgm:spPr/>
    </dgm:pt>
    <dgm:pt modelId="{0588C05F-92C2-7544-A33D-13BC25A46BF3}" type="pres">
      <dgm:prSet presAssocID="{33806673-9241-5C4B-AC7A-607D6B5E0F59}" presName="node" presStyleLbl="node1" presStyleIdx="4" presStyleCnt="6">
        <dgm:presLayoutVars>
          <dgm:bulletEnabled val="1"/>
        </dgm:presLayoutVars>
      </dgm:prSet>
      <dgm:spPr/>
    </dgm:pt>
    <dgm:pt modelId="{C5A45499-334B-DC48-96B4-49300A614FA4}" type="pres">
      <dgm:prSet presAssocID="{33806673-9241-5C4B-AC7A-607D6B5E0F59}" presName="spNode" presStyleCnt="0"/>
      <dgm:spPr/>
    </dgm:pt>
    <dgm:pt modelId="{DC453BC8-3BCA-AC48-B1EC-579077E29A33}" type="pres">
      <dgm:prSet presAssocID="{E9BC9235-FC07-014B-A0B1-B658F1A3EB99}" presName="sibTrans" presStyleLbl="sibTrans1D1" presStyleIdx="4" presStyleCnt="6"/>
      <dgm:spPr/>
    </dgm:pt>
    <dgm:pt modelId="{1D26D9D9-17B1-7A43-9ACD-86EB0EC47E03}" type="pres">
      <dgm:prSet presAssocID="{93A6ED26-D18C-0640-820A-C402DD7204BD}" presName="node" presStyleLbl="node1" presStyleIdx="5" presStyleCnt="6">
        <dgm:presLayoutVars>
          <dgm:bulletEnabled val="1"/>
        </dgm:presLayoutVars>
      </dgm:prSet>
      <dgm:spPr/>
    </dgm:pt>
    <dgm:pt modelId="{95DBB68D-4097-8E45-8D95-E549FA6D1C61}" type="pres">
      <dgm:prSet presAssocID="{93A6ED26-D18C-0640-820A-C402DD7204BD}" presName="spNode" presStyleCnt="0"/>
      <dgm:spPr/>
    </dgm:pt>
    <dgm:pt modelId="{791B3FF5-0A71-E04B-90B9-0C00613BB6A7}" type="pres">
      <dgm:prSet presAssocID="{E2BB0ED0-AE72-5742-A38D-86FB42659CEC}" presName="sibTrans" presStyleLbl="sibTrans1D1" presStyleIdx="5" presStyleCnt="6"/>
      <dgm:spPr/>
    </dgm:pt>
  </dgm:ptLst>
  <dgm:cxnLst>
    <dgm:cxn modelId="{0B453605-A012-1A4F-95A3-25E7538DA8C5}" type="presOf" srcId="{E2BB0ED0-AE72-5742-A38D-86FB42659CEC}" destId="{791B3FF5-0A71-E04B-90B9-0C00613BB6A7}" srcOrd="0" destOrd="0" presId="urn:microsoft.com/office/officeart/2005/8/layout/cycle5"/>
    <dgm:cxn modelId="{6DF16B05-0A9C-4543-888F-FCBCAFED8C99}" type="presOf" srcId="{E9BC9235-FC07-014B-A0B1-B658F1A3EB99}" destId="{DC453BC8-3BCA-AC48-B1EC-579077E29A33}" srcOrd="0" destOrd="0" presId="urn:microsoft.com/office/officeart/2005/8/layout/cycle5"/>
    <dgm:cxn modelId="{9E9BE619-29C4-9143-B5D0-C91F3E5EA678}" type="presOf" srcId="{C167A2B2-5E2C-744D-B6C1-4E058C17897D}" destId="{E13DC449-4484-F741-8638-3DDD0150229B}" srcOrd="0" destOrd="0" presId="urn:microsoft.com/office/officeart/2005/8/layout/cycle5"/>
    <dgm:cxn modelId="{804B3B28-4927-EA4D-AD38-62C3A9CDD64D}" type="presOf" srcId="{89B24543-B10C-5C4E-BA1D-E8F3C5F274E6}" destId="{EEA7B181-73F3-6042-A77D-89E786B4CFC4}" srcOrd="0" destOrd="0" presId="urn:microsoft.com/office/officeart/2005/8/layout/cycle5"/>
    <dgm:cxn modelId="{3753B74A-6D8A-FD4C-B9D5-CEE7D0A13452}" type="presOf" srcId="{93A6ED26-D18C-0640-820A-C402DD7204BD}" destId="{1D26D9D9-17B1-7A43-9ACD-86EB0EC47E03}" srcOrd="0" destOrd="0" presId="urn:microsoft.com/office/officeart/2005/8/layout/cycle5"/>
    <dgm:cxn modelId="{A2509A54-977A-F044-86D2-50B0F69B6672}" srcId="{C617CE1D-7E42-9B4C-B352-8C6C3D6E9939}" destId="{C167A2B2-5E2C-744D-B6C1-4E058C17897D}" srcOrd="1" destOrd="0" parTransId="{2652AF9A-BE63-C648-A0E8-4D6DA988EEB7}" sibTransId="{89B24543-B10C-5C4E-BA1D-E8F3C5F274E6}"/>
    <dgm:cxn modelId="{8E1F2F56-A462-B943-B9E4-9DC790E6525F}" type="presOf" srcId="{FE28FBA0-A650-154E-81CF-52755212C1A7}" destId="{D158CE1E-621F-EC47-BE7B-E07C579F4835}" srcOrd="0" destOrd="0" presId="urn:microsoft.com/office/officeart/2005/8/layout/cycle5"/>
    <dgm:cxn modelId="{3F745256-F480-F543-B173-FC56897223E4}" srcId="{C617CE1D-7E42-9B4C-B352-8C6C3D6E9939}" destId="{FE28FBA0-A650-154E-81CF-52755212C1A7}" srcOrd="2" destOrd="0" parTransId="{54485198-FDF8-204F-9ED7-DB007C08204B}" sibTransId="{6CD613F9-012B-A84B-81A2-8F012191D0A2}"/>
    <dgm:cxn modelId="{84842861-93D7-EE4B-AF68-D42F8BB5D86E}" srcId="{C617CE1D-7E42-9B4C-B352-8C6C3D6E9939}" destId="{DA498032-E365-D34A-8488-9C4CE7094FD3}" srcOrd="3" destOrd="0" parTransId="{084D1D86-EF2C-8047-A93A-F942FAA6E66C}" sibTransId="{B79C7E81-97E9-F341-962C-1E16AAA8B11E}"/>
    <dgm:cxn modelId="{0AE9D866-D0B3-994C-9B19-FCB07FEC9152}" type="presOf" srcId="{31225DA9-0D2C-8F43-BEC3-05E7F0230157}" destId="{AE74D4D2-3EC3-7740-A022-E57F026B8E00}" srcOrd="0" destOrd="0" presId="urn:microsoft.com/office/officeart/2005/8/layout/cycle5"/>
    <dgm:cxn modelId="{2DC6BC6F-F47D-B044-ADF5-BC6FD972D91E}" srcId="{C617CE1D-7E42-9B4C-B352-8C6C3D6E9939}" destId="{E183E44D-36B1-5B4C-96E3-969454853331}" srcOrd="0" destOrd="0" parTransId="{6AAE2F4F-420C-0148-BF1A-399867C7064E}" sibTransId="{31225DA9-0D2C-8F43-BEC3-05E7F0230157}"/>
    <dgm:cxn modelId="{1147A383-319A-5243-89E6-5411A2AAB480}" type="presOf" srcId="{B79C7E81-97E9-F341-962C-1E16AAA8B11E}" destId="{7B97B58B-1457-784A-AFC8-B8060326A838}" srcOrd="0" destOrd="0" presId="urn:microsoft.com/office/officeart/2005/8/layout/cycle5"/>
    <dgm:cxn modelId="{F1BEE583-2490-9941-9503-25AF5F0CC5A5}" srcId="{C617CE1D-7E42-9B4C-B352-8C6C3D6E9939}" destId="{93A6ED26-D18C-0640-820A-C402DD7204BD}" srcOrd="5" destOrd="0" parTransId="{EA23E2DA-8A9D-1D4F-8447-C25F820D9768}" sibTransId="{E2BB0ED0-AE72-5742-A38D-86FB42659CEC}"/>
    <dgm:cxn modelId="{D75DB68F-63A8-884E-AF2F-5C0888805074}" type="presOf" srcId="{E183E44D-36B1-5B4C-96E3-969454853331}" destId="{26311806-3413-D549-BB2B-5B6996BF1789}" srcOrd="0" destOrd="0" presId="urn:microsoft.com/office/officeart/2005/8/layout/cycle5"/>
    <dgm:cxn modelId="{11081494-02FE-7E4F-978D-22C42E7C44DC}" type="presOf" srcId="{C617CE1D-7E42-9B4C-B352-8C6C3D6E9939}" destId="{AE3B6EF6-CB5D-2647-A330-C791BCBDAC8D}" srcOrd="0" destOrd="0" presId="urn:microsoft.com/office/officeart/2005/8/layout/cycle5"/>
    <dgm:cxn modelId="{BEA030B6-4DB9-9748-BA88-66B87D48887E}" type="presOf" srcId="{33806673-9241-5C4B-AC7A-607D6B5E0F59}" destId="{0588C05F-92C2-7544-A33D-13BC25A46BF3}" srcOrd="0" destOrd="0" presId="urn:microsoft.com/office/officeart/2005/8/layout/cycle5"/>
    <dgm:cxn modelId="{EAA0F9BA-FB0D-0949-8911-23CA89DD3D99}" srcId="{C617CE1D-7E42-9B4C-B352-8C6C3D6E9939}" destId="{33806673-9241-5C4B-AC7A-607D6B5E0F59}" srcOrd="4" destOrd="0" parTransId="{23732404-492F-1A40-95AA-FFD5E70E15B0}" sibTransId="{E9BC9235-FC07-014B-A0B1-B658F1A3EB99}"/>
    <dgm:cxn modelId="{36B80DE9-D177-1641-BFF0-55BD1EF8B6A8}" type="presOf" srcId="{6CD613F9-012B-A84B-81A2-8F012191D0A2}" destId="{7E4B4BAB-4EAA-0949-B682-C3718E3ADD67}" srcOrd="0" destOrd="0" presId="urn:microsoft.com/office/officeart/2005/8/layout/cycle5"/>
    <dgm:cxn modelId="{FD64F6EC-E4AA-6444-801E-454B5F1058FA}" type="presOf" srcId="{DA498032-E365-D34A-8488-9C4CE7094FD3}" destId="{6E35D586-B204-E346-B12F-0636E9C28853}" srcOrd="0" destOrd="0" presId="urn:microsoft.com/office/officeart/2005/8/layout/cycle5"/>
    <dgm:cxn modelId="{B0A030D8-7266-FD42-8F7B-A2E9CB2E5277}" type="presParOf" srcId="{AE3B6EF6-CB5D-2647-A330-C791BCBDAC8D}" destId="{26311806-3413-D549-BB2B-5B6996BF1789}" srcOrd="0" destOrd="0" presId="urn:microsoft.com/office/officeart/2005/8/layout/cycle5"/>
    <dgm:cxn modelId="{8F93D487-407A-9F4C-827A-F94C71C26D8A}" type="presParOf" srcId="{AE3B6EF6-CB5D-2647-A330-C791BCBDAC8D}" destId="{098FE6DC-D9DA-C648-8D7F-59F1A5CB83B6}" srcOrd="1" destOrd="0" presId="urn:microsoft.com/office/officeart/2005/8/layout/cycle5"/>
    <dgm:cxn modelId="{896DA66D-4696-6C4C-B6DC-96FF4E13F4DF}" type="presParOf" srcId="{AE3B6EF6-CB5D-2647-A330-C791BCBDAC8D}" destId="{AE74D4D2-3EC3-7740-A022-E57F026B8E00}" srcOrd="2" destOrd="0" presId="urn:microsoft.com/office/officeart/2005/8/layout/cycle5"/>
    <dgm:cxn modelId="{6AAD348E-EC96-5A4C-801F-FE348BE19058}" type="presParOf" srcId="{AE3B6EF6-CB5D-2647-A330-C791BCBDAC8D}" destId="{E13DC449-4484-F741-8638-3DDD0150229B}" srcOrd="3" destOrd="0" presId="urn:microsoft.com/office/officeart/2005/8/layout/cycle5"/>
    <dgm:cxn modelId="{6588E575-FAAF-6F45-9EAC-A0060E45D726}" type="presParOf" srcId="{AE3B6EF6-CB5D-2647-A330-C791BCBDAC8D}" destId="{08F71465-FD02-C440-8ED9-7C648BCA486D}" srcOrd="4" destOrd="0" presId="urn:microsoft.com/office/officeart/2005/8/layout/cycle5"/>
    <dgm:cxn modelId="{DD54D134-4BCF-B24E-8353-E1195278C553}" type="presParOf" srcId="{AE3B6EF6-CB5D-2647-A330-C791BCBDAC8D}" destId="{EEA7B181-73F3-6042-A77D-89E786B4CFC4}" srcOrd="5" destOrd="0" presId="urn:microsoft.com/office/officeart/2005/8/layout/cycle5"/>
    <dgm:cxn modelId="{092FD94F-B2E3-4141-AD61-40B04802EC08}" type="presParOf" srcId="{AE3B6EF6-CB5D-2647-A330-C791BCBDAC8D}" destId="{D158CE1E-621F-EC47-BE7B-E07C579F4835}" srcOrd="6" destOrd="0" presId="urn:microsoft.com/office/officeart/2005/8/layout/cycle5"/>
    <dgm:cxn modelId="{779C6E75-F7BA-654B-B673-CFB84AC2A342}" type="presParOf" srcId="{AE3B6EF6-CB5D-2647-A330-C791BCBDAC8D}" destId="{A93A15F4-86A8-644F-B723-D210D8B7EA7E}" srcOrd="7" destOrd="0" presId="urn:microsoft.com/office/officeart/2005/8/layout/cycle5"/>
    <dgm:cxn modelId="{851F13D6-D8C0-734B-97E2-BC6DD753047A}" type="presParOf" srcId="{AE3B6EF6-CB5D-2647-A330-C791BCBDAC8D}" destId="{7E4B4BAB-4EAA-0949-B682-C3718E3ADD67}" srcOrd="8" destOrd="0" presId="urn:microsoft.com/office/officeart/2005/8/layout/cycle5"/>
    <dgm:cxn modelId="{D2E8E759-4A7E-C54E-B426-70933290D367}" type="presParOf" srcId="{AE3B6EF6-CB5D-2647-A330-C791BCBDAC8D}" destId="{6E35D586-B204-E346-B12F-0636E9C28853}" srcOrd="9" destOrd="0" presId="urn:microsoft.com/office/officeart/2005/8/layout/cycle5"/>
    <dgm:cxn modelId="{C8C7C4D9-9542-7F4B-BBEC-DD815908C35D}" type="presParOf" srcId="{AE3B6EF6-CB5D-2647-A330-C791BCBDAC8D}" destId="{EA977CCC-AA2D-E94B-8803-A9D9A032F5CB}" srcOrd="10" destOrd="0" presId="urn:microsoft.com/office/officeart/2005/8/layout/cycle5"/>
    <dgm:cxn modelId="{B957C4C9-E594-754A-B998-9EE5B5ECDB34}" type="presParOf" srcId="{AE3B6EF6-CB5D-2647-A330-C791BCBDAC8D}" destId="{7B97B58B-1457-784A-AFC8-B8060326A838}" srcOrd="11" destOrd="0" presId="urn:microsoft.com/office/officeart/2005/8/layout/cycle5"/>
    <dgm:cxn modelId="{001C3941-F4B6-104C-A2C2-D396ECEA07A3}" type="presParOf" srcId="{AE3B6EF6-CB5D-2647-A330-C791BCBDAC8D}" destId="{0588C05F-92C2-7544-A33D-13BC25A46BF3}" srcOrd="12" destOrd="0" presId="urn:microsoft.com/office/officeart/2005/8/layout/cycle5"/>
    <dgm:cxn modelId="{D4CC6ACD-164B-EE48-A5D8-F1458169ECC0}" type="presParOf" srcId="{AE3B6EF6-CB5D-2647-A330-C791BCBDAC8D}" destId="{C5A45499-334B-DC48-96B4-49300A614FA4}" srcOrd="13" destOrd="0" presId="urn:microsoft.com/office/officeart/2005/8/layout/cycle5"/>
    <dgm:cxn modelId="{4AD06CA7-DE89-0A42-A2D8-C79CECAAAFAA}" type="presParOf" srcId="{AE3B6EF6-CB5D-2647-A330-C791BCBDAC8D}" destId="{DC453BC8-3BCA-AC48-B1EC-579077E29A33}" srcOrd="14" destOrd="0" presId="urn:microsoft.com/office/officeart/2005/8/layout/cycle5"/>
    <dgm:cxn modelId="{3C7D3751-A8C9-8349-A8BD-2390F854F1F2}" type="presParOf" srcId="{AE3B6EF6-CB5D-2647-A330-C791BCBDAC8D}" destId="{1D26D9D9-17B1-7A43-9ACD-86EB0EC47E03}" srcOrd="15" destOrd="0" presId="urn:microsoft.com/office/officeart/2005/8/layout/cycle5"/>
    <dgm:cxn modelId="{0BF14025-B25A-534C-9DEA-D479C8865118}" type="presParOf" srcId="{AE3B6EF6-CB5D-2647-A330-C791BCBDAC8D}" destId="{95DBB68D-4097-8E45-8D95-E549FA6D1C61}" srcOrd="16" destOrd="0" presId="urn:microsoft.com/office/officeart/2005/8/layout/cycle5"/>
    <dgm:cxn modelId="{81E6D9B0-B56C-5440-A916-D6ED7C9C196A}" type="presParOf" srcId="{AE3B6EF6-CB5D-2647-A330-C791BCBDAC8D}" destId="{791B3FF5-0A71-E04B-90B9-0C00613BB6A7}"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11806-3413-D549-BB2B-5B6996BF1789}">
      <dsp:nvSpPr>
        <dsp:cNvPr id="0" name=""/>
        <dsp:cNvSpPr/>
      </dsp:nvSpPr>
      <dsp:spPr>
        <a:xfrm>
          <a:off x="4672458" y="904"/>
          <a:ext cx="1170682" cy="7609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Performace</a:t>
          </a:r>
          <a:endParaRPr lang="en-US" sz="1500" kern="1200" dirty="0"/>
        </a:p>
      </dsp:txBody>
      <dsp:txXfrm>
        <a:off x="4709604" y="38050"/>
        <a:ext cx="1096390" cy="686651"/>
      </dsp:txXfrm>
    </dsp:sp>
    <dsp:sp modelId="{AE74D4D2-3EC3-7740-A022-E57F026B8E00}">
      <dsp:nvSpPr>
        <dsp:cNvPr id="0" name=""/>
        <dsp:cNvSpPr/>
      </dsp:nvSpPr>
      <dsp:spPr>
        <a:xfrm>
          <a:off x="3463507" y="381376"/>
          <a:ext cx="3588585" cy="3588585"/>
        </a:xfrm>
        <a:custGeom>
          <a:avLst/>
          <a:gdLst/>
          <a:ahLst/>
          <a:cxnLst/>
          <a:rect l="0" t="0" r="0" b="0"/>
          <a:pathLst>
            <a:path>
              <a:moveTo>
                <a:pt x="2527219" y="156518"/>
              </a:moveTo>
              <a:arcTo wR="1794292" hR="1794292" stAng="17646552" swAng="925186"/>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3DC449-4484-F741-8638-3DDD0150229B}">
      <dsp:nvSpPr>
        <dsp:cNvPr id="0" name=""/>
        <dsp:cNvSpPr/>
      </dsp:nvSpPr>
      <dsp:spPr>
        <a:xfrm>
          <a:off x="6226362" y="898050"/>
          <a:ext cx="1170682" cy="7609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Sharding</a:t>
          </a:r>
          <a:endParaRPr lang="en-US" sz="1500" kern="1200" dirty="0"/>
        </a:p>
      </dsp:txBody>
      <dsp:txXfrm>
        <a:off x="6263508" y="935196"/>
        <a:ext cx="1096390" cy="686651"/>
      </dsp:txXfrm>
    </dsp:sp>
    <dsp:sp modelId="{EEA7B181-73F3-6042-A77D-89E786B4CFC4}">
      <dsp:nvSpPr>
        <dsp:cNvPr id="0" name=""/>
        <dsp:cNvSpPr/>
      </dsp:nvSpPr>
      <dsp:spPr>
        <a:xfrm>
          <a:off x="3463507" y="381376"/>
          <a:ext cx="3588585" cy="3588585"/>
        </a:xfrm>
        <a:custGeom>
          <a:avLst/>
          <a:gdLst/>
          <a:ahLst/>
          <a:cxnLst/>
          <a:rect l="0" t="0" r="0" b="0"/>
          <a:pathLst>
            <a:path>
              <a:moveTo>
                <a:pt x="3560581" y="1478520"/>
              </a:moveTo>
              <a:arcTo wR="1794292" hR="1794292" stAng="20991834" swAng="1216333"/>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58CE1E-621F-EC47-BE7B-E07C579F4835}">
      <dsp:nvSpPr>
        <dsp:cNvPr id="0" name=""/>
        <dsp:cNvSpPr/>
      </dsp:nvSpPr>
      <dsp:spPr>
        <a:xfrm>
          <a:off x="6226362" y="2692343"/>
          <a:ext cx="1170682" cy="7609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Faults</a:t>
          </a:r>
        </a:p>
      </dsp:txBody>
      <dsp:txXfrm>
        <a:off x="6263508" y="2729489"/>
        <a:ext cx="1096390" cy="686651"/>
      </dsp:txXfrm>
    </dsp:sp>
    <dsp:sp modelId="{7E4B4BAB-4EAA-0949-B682-C3718E3ADD67}">
      <dsp:nvSpPr>
        <dsp:cNvPr id="0" name=""/>
        <dsp:cNvSpPr/>
      </dsp:nvSpPr>
      <dsp:spPr>
        <a:xfrm>
          <a:off x="3463507" y="381376"/>
          <a:ext cx="3588585" cy="3588585"/>
        </a:xfrm>
        <a:custGeom>
          <a:avLst/>
          <a:gdLst/>
          <a:ahLst/>
          <a:cxnLst/>
          <a:rect l="0" t="0" r="0" b="0"/>
          <a:pathLst>
            <a:path>
              <a:moveTo>
                <a:pt x="2936302" y="3178236"/>
              </a:moveTo>
              <a:arcTo wR="1794292" hR="1794292" stAng="3028263" swAng="925186"/>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E35D586-B204-E346-B12F-0636E9C28853}">
      <dsp:nvSpPr>
        <dsp:cNvPr id="0" name=""/>
        <dsp:cNvSpPr/>
      </dsp:nvSpPr>
      <dsp:spPr>
        <a:xfrm>
          <a:off x="4672458" y="3589490"/>
          <a:ext cx="1170682" cy="7609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Tolerance</a:t>
          </a:r>
        </a:p>
      </dsp:txBody>
      <dsp:txXfrm>
        <a:off x="4709604" y="3626636"/>
        <a:ext cx="1096390" cy="686651"/>
      </dsp:txXfrm>
    </dsp:sp>
    <dsp:sp modelId="{7B97B58B-1457-784A-AFC8-B8060326A838}">
      <dsp:nvSpPr>
        <dsp:cNvPr id="0" name=""/>
        <dsp:cNvSpPr/>
      </dsp:nvSpPr>
      <dsp:spPr>
        <a:xfrm>
          <a:off x="3463507" y="381376"/>
          <a:ext cx="3588585" cy="3588585"/>
        </a:xfrm>
        <a:custGeom>
          <a:avLst/>
          <a:gdLst/>
          <a:ahLst/>
          <a:cxnLst/>
          <a:rect l="0" t="0" r="0" b="0"/>
          <a:pathLst>
            <a:path>
              <a:moveTo>
                <a:pt x="1061365" y="3432066"/>
              </a:moveTo>
              <a:arcTo wR="1794292" hR="1794292" stAng="6846552" swAng="925186"/>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588C05F-92C2-7544-A33D-13BC25A46BF3}">
      <dsp:nvSpPr>
        <dsp:cNvPr id="0" name=""/>
        <dsp:cNvSpPr/>
      </dsp:nvSpPr>
      <dsp:spPr>
        <a:xfrm>
          <a:off x="3118555" y="2692343"/>
          <a:ext cx="1170682" cy="7609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Replication</a:t>
          </a:r>
        </a:p>
      </dsp:txBody>
      <dsp:txXfrm>
        <a:off x="3155701" y="2729489"/>
        <a:ext cx="1096390" cy="686651"/>
      </dsp:txXfrm>
    </dsp:sp>
    <dsp:sp modelId="{DC453BC8-3BCA-AC48-B1EC-579077E29A33}">
      <dsp:nvSpPr>
        <dsp:cNvPr id="0" name=""/>
        <dsp:cNvSpPr/>
      </dsp:nvSpPr>
      <dsp:spPr>
        <a:xfrm>
          <a:off x="3463507" y="381376"/>
          <a:ext cx="3588585" cy="3588585"/>
        </a:xfrm>
        <a:custGeom>
          <a:avLst/>
          <a:gdLst/>
          <a:ahLst/>
          <a:cxnLst/>
          <a:rect l="0" t="0" r="0" b="0"/>
          <a:pathLst>
            <a:path>
              <a:moveTo>
                <a:pt x="28004" y="2110065"/>
              </a:moveTo>
              <a:arcTo wR="1794292" hR="1794292" stAng="10191834" swAng="1216333"/>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D26D9D9-17B1-7A43-9ACD-86EB0EC47E03}">
      <dsp:nvSpPr>
        <dsp:cNvPr id="0" name=""/>
        <dsp:cNvSpPr/>
      </dsp:nvSpPr>
      <dsp:spPr>
        <a:xfrm>
          <a:off x="3118555" y="898050"/>
          <a:ext cx="1170682" cy="7609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Consistency</a:t>
          </a:r>
        </a:p>
      </dsp:txBody>
      <dsp:txXfrm>
        <a:off x="3155701" y="935196"/>
        <a:ext cx="1096390" cy="686651"/>
      </dsp:txXfrm>
    </dsp:sp>
    <dsp:sp modelId="{791B3FF5-0A71-E04B-90B9-0C00613BB6A7}">
      <dsp:nvSpPr>
        <dsp:cNvPr id="0" name=""/>
        <dsp:cNvSpPr/>
      </dsp:nvSpPr>
      <dsp:spPr>
        <a:xfrm>
          <a:off x="3463507" y="381376"/>
          <a:ext cx="3588585" cy="3588585"/>
        </a:xfrm>
        <a:custGeom>
          <a:avLst/>
          <a:gdLst/>
          <a:ahLst/>
          <a:cxnLst/>
          <a:rect l="0" t="0" r="0" b="0"/>
          <a:pathLst>
            <a:path>
              <a:moveTo>
                <a:pt x="652282" y="410349"/>
              </a:moveTo>
              <a:arcTo wR="1794292" hR="1794292" stAng="13828263" swAng="925186"/>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1E9A8-4D76-E540-AECF-DCEFFCA3F41B}" type="datetimeFigureOut">
              <a:rPr lang="en-US" smtClean="0"/>
              <a:t>11/13/20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80BFA-2BB1-B043-8237-58C3D66CE31A}" type="slidenum">
              <a:rPr lang="en-US" smtClean="0"/>
              <a:t>‹#›</a:t>
            </a:fld>
            <a:endParaRPr lang="en-US"/>
          </a:p>
        </p:txBody>
      </p:sp>
    </p:spTree>
    <p:extLst>
      <p:ext uri="{BB962C8B-B14F-4D97-AF65-F5344CB8AC3E}">
        <p14:creationId xmlns:p14="http://schemas.microsoft.com/office/powerpoint/2010/main" val="2093457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4</a:t>
            </a:fld>
            <a:endParaRPr lang="en-US"/>
          </a:p>
        </p:txBody>
      </p:sp>
    </p:spTree>
    <p:extLst>
      <p:ext uri="{BB962C8B-B14F-4D97-AF65-F5344CB8AC3E}">
        <p14:creationId xmlns:p14="http://schemas.microsoft.com/office/powerpoint/2010/main" val="141270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85</a:t>
            </a:fld>
            <a:endParaRPr lang="en-US"/>
          </a:p>
        </p:txBody>
      </p:sp>
    </p:spTree>
    <p:extLst>
      <p:ext uri="{BB962C8B-B14F-4D97-AF65-F5344CB8AC3E}">
        <p14:creationId xmlns:p14="http://schemas.microsoft.com/office/powerpoint/2010/main" val="247258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89</a:t>
            </a:fld>
            <a:endParaRPr lang="en-US"/>
          </a:p>
        </p:txBody>
      </p:sp>
    </p:spTree>
    <p:extLst>
      <p:ext uri="{BB962C8B-B14F-4D97-AF65-F5344CB8AC3E}">
        <p14:creationId xmlns:p14="http://schemas.microsoft.com/office/powerpoint/2010/main" val="1478123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114</a:t>
            </a:fld>
            <a:endParaRPr lang="en-US"/>
          </a:p>
        </p:txBody>
      </p:sp>
    </p:spTree>
    <p:extLst>
      <p:ext uri="{BB962C8B-B14F-4D97-AF65-F5344CB8AC3E}">
        <p14:creationId xmlns:p14="http://schemas.microsoft.com/office/powerpoint/2010/main" val="69867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5</a:t>
            </a:fld>
            <a:endParaRPr lang="en-US"/>
          </a:p>
        </p:txBody>
      </p:sp>
    </p:spTree>
    <p:extLst>
      <p:ext uri="{BB962C8B-B14F-4D97-AF65-F5344CB8AC3E}">
        <p14:creationId xmlns:p14="http://schemas.microsoft.com/office/powerpoint/2010/main" val="288801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6</a:t>
            </a:fld>
            <a:endParaRPr lang="en-US"/>
          </a:p>
        </p:txBody>
      </p:sp>
    </p:spTree>
    <p:extLst>
      <p:ext uri="{BB962C8B-B14F-4D97-AF65-F5344CB8AC3E}">
        <p14:creationId xmlns:p14="http://schemas.microsoft.com/office/powerpoint/2010/main" val="361768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25</a:t>
            </a:fld>
            <a:endParaRPr lang="en-US"/>
          </a:p>
        </p:txBody>
      </p:sp>
    </p:spTree>
    <p:extLst>
      <p:ext uri="{BB962C8B-B14F-4D97-AF65-F5344CB8AC3E}">
        <p14:creationId xmlns:p14="http://schemas.microsoft.com/office/powerpoint/2010/main" val="268239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26</a:t>
            </a:fld>
            <a:endParaRPr lang="en-US"/>
          </a:p>
        </p:txBody>
      </p:sp>
    </p:spTree>
    <p:extLst>
      <p:ext uri="{BB962C8B-B14F-4D97-AF65-F5344CB8AC3E}">
        <p14:creationId xmlns:p14="http://schemas.microsoft.com/office/powerpoint/2010/main" val="128708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29</a:t>
            </a:fld>
            <a:endParaRPr lang="en-US"/>
          </a:p>
        </p:txBody>
      </p:sp>
    </p:spTree>
    <p:extLst>
      <p:ext uri="{BB962C8B-B14F-4D97-AF65-F5344CB8AC3E}">
        <p14:creationId xmlns:p14="http://schemas.microsoft.com/office/powerpoint/2010/main" val="118088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38</a:t>
            </a:fld>
            <a:endParaRPr lang="en-US"/>
          </a:p>
        </p:txBody>
      </p:sp>
    </p:spTree>
    <p:extLst>
      <p:ext uri="{BB962C8B-B14F-4D97-AF65-F5344CB8AC3E}">
        <p14:creationId xmlns:p14="http://schemas.microsoft.com/office/powerpoint/2010/main" val="60844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57</a:t>
            </a:fld>
            <a:endParaRPr lang="en-US"/>
          </a:p>
        </p:txBody>
      </p:sp>
    </p:spTree>
    <p:extLst>
      <p:ext uri="{BB962C8B-B14F-4D97-AF65-F5344CB8AC3E}">
        <p14:creationId xmlns:p14="http://schemas.microsoft.com/office/powerpoint/2010/main" val="261014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80BFA-2BB1-B043-8237-58C3D66CE31A}" type="slidenum">
              <a:rPr lang="en-US" smtClean="0"/>
              <a:t>68</a:t>
            </a:fld>
            <a:endParaRPr lang="en-US"/>
          </a:p>
        </p:txBody>
      </p:sp>
    </p:spTree>
    <p:extLst>
      <p:ext uri="{BB962C8B-B14F-4D97-AF65-F5344CB8AC3E}">
        <p14:creationId xmlns:p14="http://schemas.microsoft.com/office/powerpoint/2010/main" val="3744532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3D82-9EF0-6E4E-BB20-C5F8BDEF9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F1F74D-574A-5644-A908-6EB78DE9A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5E47AB-2010-5343-B938-6D42E6B0FC1D}"/>
              </a:ext>
            </a:extLst>
          </p:cNvPr>
          <p:cNvSpPr>
            <a:spLocks noGrp="1"/>
          </p:cNvSpPr>
          <p:nvPr>
            <p:ph type="dt" sz="half" idx="10"/>
          </p:nvPr>
        </p:nvSpPr>
        <p:spPr/>
        <p:txBody>
          <a:bodyPr/>
          <a:lstStyle/>
          <a:p>
            <a:fld id="{73F67EA4-3A72-2243-93F0-681D0C2E5E43}" type="datetime1">
              <a:rPr lang="en-US" smtClean="0"/>
              <a:t>11/13/20</a:t>
            </a:fld>
            <a:endParaRPr lang="en-US"/>
          </a:p>
        </p:txBody>
      </p:sp>
      <p:sp>
        <p:nvSpPr>
          <p:cNvPr id="5" name="Footer Placeholder 4">
            <a:extLst>
              <a:ext uri="{FF2B5EF4-FFF2-40B4-BE49-F238E27FC236}">
                <a16:creationId xmlns:a16="http://schemas.microsoft.com/office/drawing/2014/main" id="{E193BB7A-F0EB-5E40-8AEE-D1CB3337F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62693-2BB7-314A-A2AC-CEB23BACC606}"/>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251838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B7721-17A1-7C4F-AA6E-4BB6B59A06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9141B3-0531-2447-B7D9-67C99740FA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EDBCF-BD43-8F40-8AB0-0E35D76D5D96}"/>
              </a:ext>
            </a:extLst>
          </p:cNvPr>
          <p:cNvSpPr>
            <a:spLocks noGrp="1"/>
          </p:cNvSpPr>
          <p:nvPr>
            <p:ph type="dt" sz="half" idx="10"/>
          </p:nvPr>
        </p:nvSpPr>
        <p:spPr/>
        <p:txBody>
          <a:bodyPr/>
          <a:lstStyle/>
          <a:p>
            <a:fld id="{F998C0D5-AF51-B448-A170-76003066EB63}" type="datetime1">
              <a:rPr lang="en-US" smtClean="0"/>
              <a:t>11/13/20</a:t>
            </a:fld>
            <a:endParaRPr lang="en-US"/>
          </a:p>
        </p:txBody>
      </p:sp>
      <p:sp>
        <p:nvSpPr>
          <p:cNvPr id="5" name="Footer Placeholder 4">
            <a:extLst>
              <a:ext uri="{FF2B5EF4-FFF2-40B4-BE49-F238E27FC236}">
                <a16:creationId xmlns:a16="http://schemas.microsoft.com/office/drawing/2014/main" id="{7AEA51CE-3EB1-5A4E-9471-EAB72F791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F601C-6EB1-824A-A916-6E1E27BD9B5C}"/>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374402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0E01F-6713-6846-B5DB-F22755619C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AFD957-9EB1-4047-87E5-AEC4D963A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0BE5A-E0D7-6045-8D8A-29B6BE5062C9}"/>
              </a:ext>
            </a:extLst>
          </p:cNvPr>
          <p:cNvSpPr>
            <a:spLocks noGrp="1"/>
          </p:cNvSpPr>
          <p:nvPr>
            <p:ph type="dt" sz="half" idx="10"/>
          </p:nvPr>
        </p:nvSpPr>
        <p:spPr/>
        <p:txBody>
          <a:bodyPr/>
          <a:lstStyle/>
          <a:p>
            <a:fld id="{57C52E9E-C685-CC40-94B4-94B34CE93207}" type="datetime1">
              <a:rPr lang="en-US" smtClean="0"/>
              <a:t>11/13/20</a:t>
            </a:fld>
            <a:endParaRPr lang="en-US"/>
          </a:p>
        </p:txBody>
      </p:sp>
      <p:sp>
        <p:nvSpPr>
          <p:cNvPr id="5" name="Footer Placeholder 4">
            <a:extLst>
              <a:ext uri="{FF2B5EF4-FFF2-40B4-BE49-F238E27FC236}">
                <a16:creationId xmlns:a16="http://schemas.microsoft.com/office/drawing/2014/main" id="{0B55575B-AC93-E14A-B05B-FAE02A683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FD809-5AAA-E74B-A6FB-FD5BFBCB78BC}"/>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387916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1BE6-30B2-3A4C-8468-502BB90F95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C0868-03A3-6344-A9DD-55D9F9AD3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72A7E-B4FB-1948-8EC5-9F30B96DEB0E}"/>
              </a:ext>
            </a:extLst>
          </p:cNvPr>
          <p:cNvSpPr>
            <a:spLocks noGrp="1"/>
          </p:cNvSpPr>
          <p:nvPr>
            <p:ph type="dt" sz="half" idx="10"/>
          </p:nvPr>
        </p:nvSpPr>
        <p:spPr/>
        <p:txBody>
          <a:bodyPr/>
          <a:lstStyle/>
          <a:p>
            <a:fld id="{8C49B9C5-CAB5-7944-9DCA-F4EBD3A0EE58}" type="datetime1">
              <a:rPr lang="en-US" smtClean="0"/>
              <a:t>11/13/20</a:t>
            </a:fld>
            <a:endParaRPr lang="en-US"/>
          </a:p>
        </p:txBody>
      </p:sp>
      <p:sp>
        <p:nvSpPr>
          <p:cNvPr id="5" name="Footer Placeholder 4">
            <a:extLst>
              <a:ext uri="{FF2B5EF4-FFF2-40B4-BE49-F238E27FC236}">
                <a16:creationId xmlns:a16="http://schemas.microsoft.com/office/drawing/2014/main" id="{BEAFC253-95EB-B441-8B82-9CCDB9F2F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88831-2E21-6240-AA66-96733AF2F989}"/>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198437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BB33-18A9-0148-A8BD-4736CE7FD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1DED8-A5F8-6945-BAE2-F98E638E80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5A5D5-2B20-3A45-B1C9-C21F729637EF}"/>
              </a:ext>
            </a:extLst>
          </p:cNvPr>
          <p:cNvSpPr>
            <a:spLocks noGrp="1"/>
          </p:cNvSpPr>
          <p:nvPr>
            <p:ph type="dt" sz="half" idx="10"/>
          </p:nvPr>
        </p:nvSpPr>
        <p:spPr/>
        <p:txBody>
          <a:bodyPr/>
          <a:lstStyle/>
          <a:p>
            <a:fld id="{1271082B-E71A-B248-A599-B7972507F430}" type="datetime1">
              <a:rPr lang="en-US" smtClean="0"/>
              <a:t>11/13/20</a:t>
            </a:fld>
            <a:endParaRPr lang="en-US"/>
          </a:p>
        </p:txBody>
      </p:sp>
      <p:sp>
        <p:nvSpPr>
          <p:cNvPr id="5" name="Footer Placeholder 4">
            <a:extLst>
              <a:ext uri="{FF2B5EF4-FFF2-40B4-BE49-F238E27FC236}">
                <a16:creationId xmlns:a16="http://schemas.microsoft.com/office/drawing/2014/main" id="{03C3A92E-1FCB-994E-BD81-44316647D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96EB9-57A6-A64E-8658-005D7068C42E}"/>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247806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49F9-9DC1-9242-A01A-E87F11235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7B1115-0B59-E140-B1D0-8BE0E56351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933815-4A48-A44E-910D-AA7305FF51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3571E0-03A4-864E-A6B6-D6EC8150C09D}"/>
              </a:ext>
            </a:extLst>
          </p:cNvPr>
          <p:cNvSpPr>
            <a:spLocks noGrp="1"/>
          </p:cNvSpPr>
          <p:nvPr>
            <p:ph type="dt" sz="half" idx="10"/>
          </p:nvPr>
        </p:nvSpPr>
        <p:spPr/>
        <p:txBody>
          <a:bodyPr/>
          <a:lstStyle/>
          <a:p>
            <a:fld id="{EB7EC44F-5210-1546-8266-B4B887E4F9E3}" type="datetime1">
              <a:rPr lang="en-US" smtClean="0"/>
              <a:t>11/13/20</a:t>
            </a:fld>
            <a:endParaRPr lang="en-US"/>
          </a:p>
        </p:txBody>
      </p:sp>
      <p:sp>
        <p:nvSpPr>
          <p:cNvPr id="6" name="Footer Placeholder 5">
            <a:extLst>
              <a:ext uri="{FF2B5EF4-FFF2-40B4-BE49-F238E27FC236}">
                <a16:creationId xmlns:a16="http://schemas.microsoft.com/office/drawing/2014/main" id="{387345EC-EBEE-9742-BF19-EF2EE54A6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50A9B3-0C84-7A4B-AF4C-84CC4C11A6DD}"/>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5336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3A58-5FBF-4047-A85D-001817B16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0FFE29-AE55-C448-A410-AF6F95149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01F5B8-2AA0-374E-A210-4CAB9A72D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7C6B0-5D07-2A49-A91D-9FB9DEA3A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EAC99F-8DCC-044B-A6F6-34F2422BE2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42C5A5-91CE-3740-99DF-C5AD392FABF4}"/>
              </a:ext>
            </a:extLst>
          </p:cNvPr>
          <p:cNvSpPr>
            <a:spLocks noGrp="1"/>
          </p:cNvSpPr>
          <p:nvPr>
            <p:ph type="dt" sz="half" idx="10"/>
          </p:nvPr>
        </p:nvSpPr>
        <p:spPr/>
        <p:txBody>
          <a:bodyPr/>
          <a:lstStyle/>
          <a:p>
            <a:fld id="{1AC9FCCC-2B98-A344-8836-F54DC0187D4A}" type="datetime1">
              <a:rPr lang="en-US" smtClean="0"/>
              <a:t>11/13/20</a:t>
            </a:fld>
            <a:endParaRPr lang="en-US"/>
          </a:p>
        </p:txBody>
      </p:sp>
      <p:sp>
        <p:nvSpPr>
          <p:cNvPr id="8" name="Footer Placeholder 7">
            <a:extLst>
              <a:ext uri="{FF2B5EF4-FFF2-40B4-BE49-F238E27FC236}">
                <a16:creationId xmlns:a16="http://schemas.microsoft.com/office/drawing/2014/main" id="{4B6C3183-99F2-B34D-873F-C5AF03082F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112AA0-EFB0-704D-B1D3-2B8F794C988B}"/>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321040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1E09-A740-5C44-B6CA-C60540E0C9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E9B396-EE8C-2E4B-B551-E400BDD80403}"/>
              </a:ext>
            </a:extLst>
          </p:cNvPr>
          <p:cNvSpPr>
            <a:spLocks noGrp="1"/>
          </p:cNvSpPr>
          <p:nvPr>
            <p:ph type="dt" sz="half" idx="10"/>
          </p:nvPr>
        </p:nvSpPr>
        <p:spPr/>
        <p:txBody>
          <a:bodyPr/>
          <a:lstStyle/>
          <a:p>
            <a:fld id="{C698C167-291A-5940-AA34-744FD935C4CA}" type="datetime1">
              <a:rPr lang="en-US" smtClean="0"/>
              <a:t>11/13/20</a:t>
            </a:fld>
            <a:endParaRPr lang="en-US"/>
          </a:p>
        </p:txBody>
      </p:sp>
      <p:sp>
        <p:nvSpPr>
          <p:cNvPr id="4" name="Footer Placeholder 3">
            <a:extLst>
              <a:ext uri="{FF2B5EF4-FFF2-40B4-BE49-F238E27FC236}">
                <a16:creationId xmlns:a16="http://schemas.microsoft.com/office/drawing/2014/main" id="{DA0D219C-27DE-7549-80C2-76F4ABA65E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ABBE9-21B0-224B-98CD-108279B78700}"/>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88831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012D0B-5DFA-CB42-ABD9-62ABCF546195}"/>
              </a:ext>
            </a:extLst>
          </p:cNvPr>
          <p:cNvSpPr>
            <a:spLocks noGrp="1"/>
          </p:cNvSpPr>
          <p:nvPr>
            <p:ph type="dt" sz="half" idx="10"/>
          </p:nvPr>
        </p:nvSpPr>
        <p:spPr/>
        <p:txBody>
          <a:bodyPr/>
          <a:lstStyle/>
          <a:p>
            <a:fld id="{F16F422A-F570-2344-9115-B3F8287CCB8C}" type="datetime1">
              <a:rPr lang="en-US" smtClean="0"/>
              <a:t>11/13/20</a:t>
            </a:fld>
            <a:endParaRPr lang="en-US"/>
          </a:p>
        </p:txBody>
      </p:sp>
      <p:sp>
        <p:nvSpPr>
          <p:cNvPr id="3" name="Footer Placeholder 2">
            <a:extLst>
              <a:ext uri="{FF2B5EF4-FFF2-40B4-BE49-F238E27FC236}">
                <a16:creationId xmlns:a16="http://schemas.microsoft.com/office/drawing/2014/main" id="{8D294414-06AD-CF42-ABB4-419096C5CA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29E8CB-8F90-9C49-9B37-4CD611B457B5}"/>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54350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5303-A37D-3C43-AE33-D19A7EF9F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E1A22A-31C6-A24D-BE68-365A1A417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0C57E-517D-4F4A-9F77-3684C344F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B59113-4BF6-D84F-8C7C-E5D25FFFA20A}"/>
              </a:ext>
            </a:extLst>
          </p:cNvPr>
          <p:cNvSpPr>
            <a:spLocks noGrp="1"/>
          </p:cNvSpPr>
          <p:nvPr>
            <p:ph type="dt" sz="half" idx="10"/>
          </p:nvPr>
        </p:nvSpPr>
        <p:spPr/>
        <p:txBody>
          <a:bodyPr/>
          <a:lstStyle/>
          <a:p>
            <a:fld id="{571E6A6A-22DB-2C42-8B3E-25C233B35BD1}" type="datetime1">
              <a:rPr lang="en-US" smtClean="0"/>
              <a:t>11/13/20</a:t>
            </a:fld>
            <a:endParaRPr lang="en-US"/>
          </a:p>
        </p:txBody>
      </p:sp>
      <p:sp>
        <p:nvSpPr>
          <p:cNvPr id="6" name="Footer Placeholder 5">
            <a:extLst>
              <a:ext uri="{FF2B5EF4-FFF2-40B4-BE49-F238E27FC236}">
                <a16:creationId xmlns:a16="http://schemas.microsoft.com/office/drawing/2014/main" id="{F2DCDAFC-08F5-C24E-9566-E3CFD2805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D93EE-60A9-A74D-A747-45F9361D5BA9}"/>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78014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49CF-41F9-2A41-A899-0612EF2AA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480020-895A-664A-9927-623C8D0C7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DD80E-56BA-4F48-9383-98059E97A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D7EB3-3199-9B4F-8BDC-93178B531A82}"/>
              </a:ext>
            </a:extLst>
          </p:cNvPr>
          <p:cNvSpPr>
            <a:spLocks noGrp="1"/>
          </p:cNvSpPr>
          <p:nvPr>
            <p:ph type="dt" sz="half" idx="10"/>
          </p:nvPr>
        </p:nvSpPr>
        <p:spPr/>
        <p:txBody>
          <a:bodyPr/>
          <a:lstStyle/>
          <a:p>
            <a:fld id="{4E5B09C4-1474-4D46-8FDF-E213F834C5BB}" type="datetime1">
              <a:rPr lang="en-US" smtClean="0"/>
              <a:t>11/13/20</a:t>
            </a:fld>
            <a:endParaRPr lang="en-US"/>
          </a:p>
        </p:txBody>
      </p:sp>
      <p:sp>
        <p:nvSpPr>
          <p:cNvPr id="6" name="Footer Placeholder 5">
            <a:extLst>
              <a:ext uri="{FF2B5EF4-FFF2-40B4-BE49-F238E27FC236}">
                <a16:creationId xmlns:a16="http://schemas.microsoft.com/office/drawing/2014/main" id="{DA44F432-EA24-D343-85CB-2F9EAB6B83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AD826-FFFE-0C47-AAED-1C1F91B71ADF}"/>
              </a:ext>
            </a:extLst>
          </p:cNvPr>
          <p:cNvSpPr>
            <a:spLocks noGrp="1"/>
          </p:cNvSpPr>
          <p:nvPr>
            <p:ph type="sldNum" sz="quarter" idx="12"/>
          </p:nvPr>
        </p:nvSpPr>
        <p:spPr/>
        <p:txBody>
          <a:bodyPr/>
          <a:lstStyle/>
          <a:p>
            <a:fld id="{6D72DC05-7D99-704D-987E-FD4BAB94D434}" type="slidenum">
              <a:rPr lang="en-US" smtClean="0"/>
              <a:t>‹#›</a:t>
            </a:fld>
            <a:endParaRPr lang="en-US"/>
          </a:p>
        </p:txBody>
      </p:sp>
    </p:spTree>
    <p:extLst>
      <p:ext uri="{BB962C8B-B14F-4D97-AF65-F5344CB8AC3E}">
        <p14:creationId xmlns:p14="http://schemas.microsoft.com/office/powerpoint/2010/main" val="311998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A3817E-162A-4C4C-AEF0-40B958F49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C76078-DABD-D740-AF40-40DD3E86D2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A60A2-91B5-0241-B325-B12CDA065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75580-B172-1247-AC29-5F22602D99A5}" type="datetime1">
              <a:rPr lang="en-US" smtClean="0"/>
              <a:t>11/13/20</a:t>
            </a:fld>
            <a:endParaRPr lang="en-US"/>
          </a:p>
        </p:txBody>
      </p:sp>
      <p:sp>
        <p:nvSpPr>
          <p:cNvPr id="5" name="Footer Placeholder 4">
            <a:extLst>
              <a:ext uri="{FF2B5EF4-FFF2-40B4-BE49-F238E27FC236}">
                <a16:creationId xmlns:a16="http://schemas.microsoft.com/office/drawing/2014/main" id="{81EF7343-210E-3A4C-9859-2A37C25F2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D5395F-8CFB-7A44-8F6E-97A67133A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2DC05-7D99-704D-987E-FD4BAB94D434}" type="slidenum">
              <a:rPr lang="en-US" smtClean="0"/>
              <a:t>‹#›</a:t>
            </a:fld>
            <a:endParaRPr lang="en-US"/>
          </a:p>
        </p:txBody>
      </p:sp>
    </p:spTree>
    <p:extLst>
      <p:ext uri="{BB962C8B-B14F-4D97-AF65-F5344CB8AC3E}">
        <p14:creationId xmlns:p14="http://schemas.microsoft.com/office/powerpoint/2010/main" val="338765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tackoverflow.com/questions/18550253/what-is-posix-compliance-for-filesystem"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highload.ru/" TargetMode="External"/><Relationship Id="rId5" Type="http://schemas.openxmlformats.org/officeDocument/2006/relationships/hyperlink" Target="http://highscalability.com/" TargetMode="External"/><Relationship Id="rId4" Type="http://schemas.openxmlformats.org/officeDocument/2006/relationships/hyperlink" Target="https://github.com/donnemartin/system-design-prime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POSIX"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en.wikipedia.org/wiki/X.509"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149C-99A1-424C-A11A-8804A30FCFCF}"/>
              </a:ext>
            </a:extLst>
          </p:cNvPr>
          <p:cNvSpPr>
            <a:spLocks noGrp="1"/>
          </p:cNvSpPr>
          <p:nvPr>
            <p:ph type="ctrTitle"/>
          </p:nvPr>
        </p:nvSpPr>
        <p:spPr/>
        <p:txBody>
          <a:bodyPr>
            <a:normAutofit fontScale="90000"/>
          </a:bodyPr>
          <a:lstStyle/>
          <a:p>
            <a:r>
              <a:rPr lang="en-US" dirty="0"/>
              <a:t>Introduction</a:t>
            </a:r>
            <a:br>
              <a:rPr lang="en-US" dirty="0"/>
            </a:br>
            <a:r>
              <a:rPr lang="en-US" dirty="0"/>
              <a:t>to Architecture </a:t>
            </a:r>
            <a:br>
              <a:rPr lang="en-US" dirty="0"/>
            </a:br>
            <a:r>
              <a:rPr lang="en-US" dirty="0"/>
              <a:t>for Software Systems</a:t>
            </a:r>
          </a:p>
        </p:txBody>
      </p:sp>
      <p:sp>
        <p:nvSpPr>
          <p:cNvPr id="3" name="Subtitle 2">
            <a:extLst>
              <a:ext uri="{FF2B5EF4-FFF2-40B4-BE49-F238E27FC236}">
                <a16:creationId xmlns:a16="http://schemas.microsoft.com/office/drawing/2014/main" id="{35A62F83-3E27-2B4F-8D7F-34854F4AB4F7}"/>
              </a:ext>
            </a:extLst>
          </p:cNvPr>
          <p:cNvSpPr>
            <a:spLocks noGrp="1"/>
          </p:cNvSpPr>
          <p:nvPr>
            <p:ph type="subTitle" idx="1"/>
          </p:nvPr>
        </p:nvSpPr>
        <p:spPr/>
        <p:txBody>
          <a:bodyPr/>
          <a:lstStyle/>
          <a:p>
            <a:r>
              <a:rPr lang="en-US" dirty="0" err="1"/>
              <a:t>Bulat</a:t>
            </a:r>
            <a:r>
              <a:rPr lang="en-US" dirty="0"/>
              <a:t> </a:t>
            </a:r>
            <a:r>
              <a:rPr lang="en-US" dirty="0" err="1"/>
              <a:t>Gabbasov</a:t>
            </a:r>
            <a:endParaRPr lang="en-US" dirty="0"/>
          </a:p>
        </p:txBody>
      </p:sp>
      <p:sp>
        <p:nvSpPr>
          <p:cNvPr id="4" name="Date Placeholder 3">
            <a:extLst>
              <a:ext uri="{FF2B5EF4-FFF2-40B4-BE49-F238E27FC236}">
                <a16:creationId xmlns:a16="http://schemas.microsoft.com/office/drawing/2014/main" id="{272ADFCA-3628-4F4D-B119-9C49037384C1}"/>
              </a:ext>
            </a:extLst>
          </p:cNvPr>
          <p:cNvSpPr>
            <a:spLocks noGrp="1"/>
          </p:cNvSpPr>
          <p:nvPr>
            <p:ph type="dt" sz="half" idx="10"/>
          </p:nvPr>
        </p:nvSpPr>
        <p:spPr/>
        <p:txBody>
          <a:bodyPr/>
          <a:lstStyle/>
          <a:p>
            <a:fld id="{C572675B-A903-D443-B381-C3EDD46BC54D}" type="datetime1">
              <a:rPr lang="en-US" smtClean="0"/>
              <a:t>11/13/20</a:t>
            </a:fld>
            <a:endParaRPr lang="en-US"/>
          </a:p>
        </p:txBody>
      </p:sp>
      <p:sp>
        <p:nvSpPr>
          <p:cNvPr id="5" name="Slide Number Placeholder 4">
            <a:extLst>
              <a:ext uri="{FF2B5EF4-FFF2-40B4-BE49-F238E27FC236}">
                <a16:creationId xmlns:a16="http://schemas.microsoft.com/office/drawing/2014/main" id="{7F12D08D-36BA-894B-AB37-DB5070D7A39F}"/>
              </a:ext>
            </a:extLst>
          </p:cNvPr>
          <p:cNvSpPr>
            <a:spLocks noGrp="1"/>
          </p:cNvSpPr>
          <p:nvPr>
            <p:ph type="sldNum" sz="quarter" idx="12"/>
          </p:nvPr>
        </p:nvSpPr>
        <p:spPr/>
        <p:txBody>
          <a:bodyPr/>
          <a:lstStyle/>
          <a:p>
            <a:fld id="{6D72DC05-7D99-704D-987E-FD4BAB94D434}" type="slidenum">
              <a:rPr lang="en-US" smtClean="0"/>
              <a:t>2</a:t>
            </a:fld>
            <a:endParaRPr lang="en-US"/>
          </a:p>
        </p:txBody>
      </p:sp>
    </p:spTree>
    <p:extLst>
      <p:ext uri="{BB962C8B-B14F-4D97-AF65-F5344CB8AC3E}">
        <p14:creationId xmlns:p14="http://schemas.microsoft.com/office/powerpoint/2010/main" val="2341836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97F0-0B3A-0E47-A402-3130D6A0922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E09AF84E-1E30-934D-BF1B-4F0A0185B9C2}"/>
              </a:ext>
            </a:extLst>
          </p:cNvPr>
          <p:cNvSpPr>
            <a:spLocks noGrp="1"/>
          </p:cNvSpPr>
          <p:nvPr>
            <p:ph idx="1"/>
          </p:nvPr>
        </p:nvSpPr>
        <p:spPr>
          <a:xfrm>
            <a:off x="838200" y="1825625"/>
            <a:ext cx="4048235" cy="3334954"/>
          </a:xfrm>
        </p:spPr>
        <p:txBody>
          <a:bodyPr/>
          <a:lstStyle/>
          <a:p>
            <a:r>
              <a:rPr lang="en-US" dirty="0"/>
              <a:t>POSIX compatible file system</a:t>
            </a:r>
          </a:p>
          <a:p>
            <a:endParaRPr lang="en-US" dirty="0"/>
          </a:p>
        </p:txBody>
      </p:sp>
      <p:pic>
        <p:nvPicPr>
          <p:cNvPr id="4" name="Picture 3">
            <a:extLst>
              <a:ext uri="{FF2B5EF4-FFF2-40B4-BE49-F238E27FC236}">
                <a16:creationId xmlns:a16="http://schemas.microsoft.com/office/drawing/2014/main" id="{B85184FC-8179-D043-AD82-E0D3C4E26499}"/>
              </a:ext>
            </a:extLst>
          </p:cNvPr>
          <p:cNvPicPr>
            <a:picLocks noChangeAspect="1"/>
          </p:cNvPicPr>
          <p:nvPr/>
        </p:nvPicPr>
        <p:blipFill>
          <a:blip r:embed="rId2"/>
          <a:stretch>
            <a:fillRect/>
          </a:stretch>
        </p:blipFill>
        <p:spPr>
          <a:xfrm>
            <a:off x="4896945" y="1690688"/>
            <a:ext cx="6446345" cy="4037538"/>
          </a:xfrm>
          <a:prstGeom prst="rect">
            <a:avLst/>
          </a:prstGeom>
        </p:spPr>
      </p:pic>
      <p:sp>
        <p:nvSpPr>
          <p:cNvPr id="5" name="Rectangle 4">
            <a:extLst>
              <a:ext uri="{FF2B5EF4-FFF2-40B4-BE49-F238E27FC236}">
                <a16:creationId xmlns:a16="http://schemas.microsoft.com/office/drawing/2014/main" id="{597038F6-62B0-DA46-946E-C3727362EDB7}"/>
              </a:ext>
            </a:extLst>
          </p:cNvPr>
          <p:cNvSpPr/>
          <p:nvPr/>
        </p:nvSpPr>
        <p:spPr>
          <a:xfrm>
            <a:off x="5160579" y="6215876"/>
            <a:ext cx="6096000" cy="276999"/>
          </a:xfrm>
          <a:prstGeom prst="rect">
            <a:avLst/>
          </a:prstGeom>
        </p:spPr>
        <p:txBody>
          <a:bodyPr>
            <a:spAutoFit/>
          </a:bodyPr>
          <a:lstStyle/>
          <a:p>
            <a:r>
              <a:rPr lang="en-US" sz="1200" dirty="0">
                <a:hlinkClick r:id="rId3"/>
              </a:rPr>
              <a:t>https://stackoverflow.com/questions/18550253/what-is-posix-compliance-for-filesystem</a:t>
            </a:r>
            <a:r>
              <a:rPr lang="en-US" sz="1200" dirty="0"/>
              <a:t> </a:t>
            </a:r>
          </a:p>
        </p:txBody>
      </p:sp>
      <p:sp>
        <p:nvSpPr>
          <p:cNvPr id="6" name="Date Placeholder 5">
            <a:extLst>
              <a:ext uri="{FF2B5EF4-FFF2-40B4-BE49-F238E27FC236}">
                <a16:creationId xmlns:a16="http://schemas.microsoft.com/office/drawing/2014/main" id="{4746DC5C-BDA5-874B-A0A7-50CAF8412C0B}"/>
              </a:ext>
            </a:extLst>
          </p:cNvPr>
          <p:cNvSpPr>
            <a:spLocks noGrp="1"/>
          </p:cNvSpPr>
          <p:nvPr>
            <p:ph type="dt" sz="half" idx="10"/>
          </p:nvPr>
        </p:nvSpPr>
        <p:spPr/>
        <p:txBody>
          <a:bodyPr/>
          <a:lstStyle/>
          <a:p>
            <a:fld id="{FAE93E8B-1D5C-7245-8AB4-7E2ACB4898DB}" type="datetime1">
              <a:rPr lang="en-US" smtClean="0"/>
              <a:t>11/13/20</a:t>
            </a:fld>
            <a:endParaRPr lang="en-US"/>
          </a:p>
        </p:txBody>
      </p:sp>
      <p:sp>
        <p:nvSpPr>
          <p:cNvPr id="7" name="Slide Number Placeholder 6">
            <a:extLst>
              <a:ext uri="{FF2B5EF4-FFF2-40B4-BE49-F238E27FC236}">
                <a16:creationId xmlns:a16="http://schemas.microsoft.com/office/drawing/2014/main" id="{7C715681-675A-304C-BA2F-2B29FE961CBA}"/>
              </a:ext>
            </a:extLst>
          </p:cNvPr>
          <p:cNvSpPr>
            <a:spLocks noGrp="1"/>
          </p:cNvSpPr>
          <p:nvPr>
            <p:ph type="sldNum" sz="quarter" idx="12"/>
          </p:nvPr>
        </p:nvSpPr>
        <p:spPr/>
        <p:txBody>
          <a:bodyPr/>
          <a:lstStyle/>
          <a:p>
            <a:fld id="{6D72DC05-7D99-704D-987E-FD4BAB94D434}" type="slidenum">
              <a:rPr lang="en-US" smtClean="0"/>
              <a:t>11</a:t>
            </a:fld>
            <a:endParaRPr lang="en-US"/>
          </a:p>
        </p:txBody>
      </p:sp>
    </p:spTree>
    <p:extLst>
      <p:ext uri="{BB962C8B-B14F-4D97-AF65-F5344CB8AC3E}">
        <p14:creationId xmlns:p14="http://schemas.microsoft.com/office/powerpoint/2010/main" val="3596631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E4F3-1777-1D4E-B534-8B55CEAB8EDD}"/>
              </a:ext>
            </a:extLst>
          </p:cNvPr>
          <p:cNvSpPr>
            <a:spLocks noGrp="1"/>
          </p:cNvSpPr>
          <p:nvPr>
            <p:ph type="title"/>
          </p:nvPr>
        </p:nvSpPr>
        <p:spPr/>
        <p:txBody>
          <a:bodyPr/>
          <a:lstStyle/>
          <a:p>
            <a:r>
              <a:rPr lang="en-US" dirty="0"/>
              <a:t>Replication: master-slave</a:t>
            </a:r>
          </a:p>
        </p:txBody>
      </p:sp>
      <p:sp>
        <p:nvSpPr>
          <p:cNvPr id="4" name="Date Placeholder 3">
            <a:extLst>
              <a:ext uri="{FF2B5EF4-FFF2-40B4-BE49-F238E27FC236}">
                <a16:creationId xmlns:a16="http://schemas.microsoft.com/office/drawing/2014/main" id="{ABAFDCFF-2902-4B41-A477-3378B1A809CE}"/>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C79B1069-0401-614C-B592-6D665CBB2ED9}"/>
              </a:ext>
            </a:extLst>
          </p:cNvPr>
          <p:cNvSpPr>
            <a:spLocks noGrp="1"/>
          </p:cNvSpPr>
          <p:nvPr>
            <p:ph type="sldNum" sz="quarter" idx="12"/>
          </p:nvPr>
        </p:nvSpPr>
        <p:spPr/>
        <p:txBody>
          <a:bodyPr/>
          <a:lstStyle/>
          <a:p>
            <a:fld id="{6D72DC05-7D99-704D-987E-FD4BAB94D434}" type="slidenum">
              <a:rPr lang="en-US" smtClean="0"/>
              <a:t>101</a:t>
            </a:fld>
            <a:endParaRPr lang="en-US"/>
          </a:p>
        </p:txBody>
      </p:sp>
      <p:pic>
        <p:nvPicPr>
          <p:cNvPr id="6146" name="Picture 2">
            <a:extLst>
              <a:ext uri="{FF2B5EF4-FFF2-40B4-BE49-F238E27FC236}">
                <a16:creationId xmlns:a16="http://schemas.microsoft.com/office/drawing/2014/main" id="{6DC8DE5A-2C63-E147-A703-6F1E40BA4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30" y="1477814"/>
            <a:ext cx="7245530" cy="48785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20DFD44C-F2EB-5A46-9DB6-CE69849DA73C}"/>
              </a:ext>
            </a:extLst>
          </p:cNvPr>
          <p:cNvSpPr>
            <a:spLocks noGrp="1"/>
          </p:cNvSpPr>
          <p:nvPr>
            <p:ph idx="1"/>
          </p:nvPr>
        </p:nvSpPr>
        <p:spPr>
          <a:xfrm>
            <a:off x="7749060" y="1648269"/>
            <a:ext cx="3604740" cy="4351338"/>
          </a:xfrm>
        </p:spPr>
        <p:txBody>
          <a:bodyPr>
            <a:normAutofit/>
          </a:bodyPr>
          <a:lstStyle/>
          <a:p>
            <a:pPr marL="0" indent="0">
              <a:buNone/>
            </a:pPr>
            <a:r>
              <a:rPr lang="en-US" b="1" dirty="0"/>
              <a:t>Pros:</a:t>
            </a:r>
          </a:p>
          <a:p>
            <a:r>
              <a:rPr lang="en-US" dirty="0"/>
              <a:t>Read performance</a:t>
            </a:r>
          </a:p>
          <a:p>
            <a:r>
              <a:rPr lang="en-US" dirty="0"/>
              <a:t>Reliability</a:t>
            </a:r>
          </a:p>
          <a:p>
            <a:pPr marL="0" indent="0">
              <a:buNone/>
            </a:pPr>
            <a:r>
              <a:rPr lang="en-US" b="1" dirty="0"/>
              <a:t>Cons</a:t>
            </a:r>
            <a:r>
              <a:rPr lang="en-US" dirty="0"/>
              <a:t>:</a:t>
            </a:r>
          </a:p>
          <a:p>
            <a:endParaRPr lang="en-US" dirty="0"/>
          </a:p>
        </p:txBody>
      </p:sp>
    </p:spTree>
    <p:extLst>
      <p:ext uri="{BB962C8B-B14F-4D97-AF65-F5344CB8AC3E}">
        <p14:creationId xmlns:p14="http://schemas.microsoft.com/office/powerpoint/2010/main" val="3049741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A0A2-1BA6-6C49-881D-A42CEF62BFBA}"/>
              </a:ext>
            </a:extLst>
          </p:cNvPr>
          <p:cNvSpPr>
            <a:spLocks noGrp="1"/>
          </p:cNvSpPr>
          <p:nvPr>
            <p:ph type="title"/>
          </p:nvPr>
        </p:nvSpPr>
        <p:spPr/>
        <p:txBody>
          <a:bodyPr/>
          <a:lstStyle/>
          <a:p>
            <a:r>
              <a:rPr lang="en-US" dirty="0"/>
              <a:t>Replication: master-master</a:t>
            </a:r>
          </a:p>
        </p:txBody>
      </p:sp>
      <p:sp>
        <p:nvSpPr>
          <p:cNvPr id="3" name="Content Placeholder 2">
            <a:extLst>
              <a:ext uri="{FF2B5EF4-FFF2-40B4-BE49-F238E27FC236}">
                <a16:creationId xmlns:a16="http://schemas.microsoft.com/office/drawing/2014/main" id="{B0A9108D-6112-0443-8004-FDCE26B223D3}"/>
              </a:ext>
            </a:extLst>
          </p:cNvPr>
          <p:cNvSpPr>
            <a:spLocks noGrp="1"/>
          </p:cNvSpPr>
          <p:nvPr>
            <p:ph idx="1"/>
          </p:nvPr>
        </p:nvSpPr>
        <p:spPr>
          <a:xfrm>
            <a:off x="5635256" y="1825625"/>
            <a:ext cx="5718544" cy="4351338"/>
          </a:xfrm>
        </p:spPr>
        <p:txBody>
          <a:bodyPr>
            <a:normAutofit fontScale="92500" lnSpcReduction="10000"/>
          </a:bodyPr>
          <a:lstStyle/>
          <a:p>
            <a:pPr marL="0" indent="0">
              <a:buNone/>
            </a:pPr>
            <a:r>
              <a:rPr lang="en-US" dirty="0"/>
              <a:t>Cons:</a:t>
            </a:r>
          </a:p>
          <a:p>
            <a:r>
              <a:rPr lang="en-US" dirty="0"/>
              <a:t>You'll need a load balancer or you'll need to make changes to your application logic to determine where to write.</a:t>
            </a:r>
          </a:p>
          <a:p>
            <a:r>
              <a:rPr lang="en-US" dirty="0"/>
              <a:t>Most master-master systems are either loosely consistent (violating ACID) or have increased write latency due to synchronization.</a:t>
            </a:r>
          </a:p>
          <a:p>
            <a:r>
              <a:rPr lang="en-US" dirty="0"/>
              <a:t>Conflict resolution comes more into play as more write nodes are added and as latency increases.</a:t>
            </a:r>
          </a:p>
          <a:p>
            <a:endParaRPr lang="en-US" dirty="0"/>
          </a:p>
        </p:txBody>
      </p:sp>
      <p:sp>
        <p:nvSpPr>
          <p:cNvPr id="4" name="Date Placeholder 3">
            <a:extLst>
              <a:ext uri="{FF2B5EF4-FFF2-40B4-BE49-F238E27FC236}">
                <a16:creationId xmlns:a16="http://schemas.microsoft.com/office/drawing/2014/main" id="{51E5F6D7-B6DA-3A42-B5AC-21479ED21DC6}"/>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8C3E59D6-28B9-7746-BCDF-AD624814C5CD}"/>
              </a:ext>
            </a:extLst>
          </p:cNvPr>
          <p:cNvSpPr>
            <a:spLocks noGrp="1"/>
          </p:cNvSpPr>
          <p:nvPr>
            <p:ph type="sldNum" sz="quarter" idx="12"/>
          </p:nvPr>
        </p:nvSpPr>
        <p:spPr/>
        <p:txBody>
          <a:bodyPr/>
          <a:lstStyle/>
          <a:p>
            <a:fld id="{6D72DC05-7D99-704D-987E-FD4BAB94D434}" type="slidenum">
              <a:rPr lang="en-US" smtClean="0"/>
              <a:t>102</a:t>
            </a:fld>
            <a:endParaRPr lang="en-US"/>
          </a:p>
        </p:txBody>
      </p:sp>
      <p:pic>
        <p:nvPicPr>
          <p:cNvPr id="7170" name="Picture 2">
            <a:extLst>
              <a:ext uri="{FF2B5EF4-FFF2-40B4-BE49-F238E27FC236}">
                <a16:creationId xmlns:a16="http://schemas.microsoft.com/office/drawing/2014/main" id="{F5DF2063-053A-9E4C-9B0F-C76630152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433746"/>
            <a:ext cx="5126370" cy="3042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3818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59332-6149-1545-994F-5F8912E14856}"/>
              </a:ext>
            </a:extLst>
          </p:cNvPr>
          <p:cNvSpPr>
            <a:spLocks noGrp="1"/>
          </p:cNvSpPr>
          <p:nvPr>
            <p:ph type="title"/>
          </p:nvPr>
        </p:nvSpPr>
        <p:spPr/>
        <p:txBody>
          <a:bodyPr/>
          <a:lstStyle/>
          <a:p>
            <a:r>
              <a:rPr lang="en-US" dirty="0"/>
              <a:t>Replication: disadvantages</a:t>
            </a:r>
          </a:p>
        </p:txBody>
      </p:sp>
      <p:sp>
        <p:nvSpPr>
          <p:cNvPr id="3" name="Content Placeholder 2">
            <a:extLst>
              <a:ext uri="{FF2B5EF4-FFF2-40B4-BE49-F238E27FC236}">
                <a16:creationId xmlns:a16="http://schemas.microsoft.com/office/drawing/2014/main" id="{722A8C90-3267-CE42-964A-E1462A02A6A5}"/>
              </a:ext>
            </a:extLst>
          </p:cNvPr>
          <p:cNvSpPr>
            <a:spLocks noGrp="1"/>
          </p:cNvSpPr>
          <p:nvPr>
            <p:ph idx="1"/>
          </p:nvPr>
        </p:nvSpPr>
        <p:spPr/>
        <p:txBody>
          <a:bodyPr>
            <a:normAutofit fontScale="92500" lnSpcReduction="10000"/>
          </a:bodyPr>
          <a:lstStyle/>
          <a:p>
            <a:r>
              <a:rPr lang="en-US" dirty="0"/>
              <a:t>There is a potential for loss of data if the master fails before any newly written data can be replicated to other nodes.</a:t>
            </a:r>
          </a:p>
          <a:p>
            <a:r>
              <a:rPr lang="en-US" dirty="0"/>
              <a:t>Writes are replayed to the read replicas. If there are a lot of writes, the read replicas can get bogged down with replaying writes and can't do as many reads.</a:t>
            </a:r>
          </a:p>
          <a:p>
            <a:r>
              <a:rPr lang="en-US" dirty="0"/>
              <a:t>The more read slaves, the more you have to replicate, which leads to greater replication lag.</a:t>
            </a:r>
          </a:p>
          <a:p>
            <a:r>
              <a:rPr lang="en-US" dirty="0"/>
              <a:t>On some systems, writing to the master can spawn multiple threads to write in parallel, whereas read replicas only support writing sequentially with a single thread.</a:t>
            </a:r>
          </a:p>
          <a:p>
            <a:r>
              <a:rPr lang="en-US" dirty="0"/>
              <a:t>Replication adds more hardware and additional complexity.</a:t>
            </a:r>
          </a:p>
          <a:p>
            <a:pPr marL="0" indent="0">
              <a:buNone/>
            </a:pPr>
            <a:endParaRPr lang="en-US" dirty="0"/>
          </a:p>
        </p:txBody>
      </p:sp>
      <p:sp>
        <p:nvSpPr>
          <p:cNvPr id="4" name="Date Placeholder 3">
            <a:extLst>
              <a:ext uri="{FF2B5EF4-FFF2-40B4-BE49-F238E27FC236}">
                <a16:creationId xmlns:a16="http://schemas.microsoft.com/office/drawing/2014/main" id="{F8A9E0CE-D7AD-424F-83EE-CC8AC7011F35}"/>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76C617C9-B935-BA4B-AEB5-8934D561E164}"/>
              </a:ext>
            </a:extLst>
          </p:cNvPr>
          <p:cNvSpPr>
            <a:spLocks noGrp="1"/>
          </p:cNvSpPr>
          <p:nvPr>
            <p:ph type="sldNum" sz="quarter" idx="12"/>
          </p:nvPr>
        </p:nvSpPr>
        <p:spPr/>
        <p:txBody>
          <a:bodyPr/>
          <a:lstStyle/>
          <a:p>
            <a:fld id="{6D72DC05-7D99-704D-987E-FD4BAB94D434}" type="slidenum">
              <a:rPr lang="en-US" smtClean="0"/>
              <a:t>103</a:t>
            </a:fld>
            <a:endParaRPr lang="en-US"/>
          </a:p>
        </p:txBody>
      </p:sp>
    </p:spTree>
    <p:extLst>
      <p:ext uri="{BB962C8B-B14F-4D97-AF65-F5344CB8AC3E}">
        <p14:creationId xmlns:p14="http://schemas.microsoft.com/office/powerpoint/2010/main" val="11598401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9633-9A30-5645-81D2-FB8AE0BC40AB}"/>
              </a:ext>
            </a:extLst>
          </p:cNvPr>
          <p:cNvSpPr>
            <a:spLocks noGrp="1"/>
          </p:cNvSpPr>
          <p:nvPr>
            <p:ph type="title"/>
          </p:nvPr>
        </p:nvSpPr>
        <p:spPr/>
        <p:txBody>
          <a:bodyPr/>
          <a:lstStyle/>
          <a:p>
            <a:r>
              <a:rPr lang="en-US" dirty="0"/>
              <a:t>Federation</a:t>
            </a:r>
          </a:p>
        </p:txBody>
      </p:sp>
      <p:sp>
        <p:nvSpPr>
          <p:cNvPr id="3" name="Content Placeholder 2">
            <a:extLst>
              <a:ext uri="{FF2B5EF4-FFF2-40B4-BE49-F238E27FC236}">
                <a16:creationId xmlns:a16="http://schemas.microsoft.com/office/drawing/2014/main" id="{20073D8A-A628-C247-9C41-0A63C59A27DF}"/>
              </a:ext>
            </a:extLst>
          </p:cNvPr>
          <p:cNvSpPr>
            <a:spLocks noGrp="1"/>
          </p:cNvSpPr>
          <p:nvPr>
            <p:ph idx="1"/>
          </p:nvPr>
        </p:nvSpPr>
        <p:spPr>
          <a:xfrm>
            <a:off x="5074389" y="1428159"/>
            <a:ext cx="5987902" cy="4351338"/>
          </a:xfrm>
        </p:spPr>
        <p:txBody>
          <a:bodyPr>
            <a:normAutofit fontScale="92500" lnSpcReduction="10000"/>
          </a:bodyPr>
          <a:lstStyle/>
          <a:p>
            <a:pPr marL="0" indent="0">
              <a:buNone/>
            </a:pPr>
            <a:r>
              <a:rPr lang="en-US" dirty="0"/>
              <a:t>Federation (or functional partitioning) splits up databases by function. For example, instead of a single, monolithic database, you could have three databases: </a:t>
            </a:r>
            <a:r>
              <a:rPr lang="en-US" b="1" dirty="0"/>
              <a:t>forums</a:t>
            </a:r>
            <a:r>
              <a:rPr lang="en-US" dirty="0"/>
              <a:t>, </a:t>
            </a:r>
            <a:r>
              <a:rPr lang="en-US" b="1" dirty="0"/>
              <a:t>users</a:t>
            </a:r>
            <a:r>
              <a:rPr lang="en-US" dirty="0"/>
              <a:t>, and </a:t>
            </a:r>
            <a:r>
              <a:rPr lang="en-US" b="1" dirty="0"/>
              <a:t>products</a:t>
            </a:r>
            <a:r>
              <a:rPr lang="en-US" dirty="0"/>
              <a:t>, resulting in less read and write traffic to each database and therefore less replication lag. Smaller databases result in more data that can fit in memory, which in turn results in more cache hits due to improved cache locality. With no single central master serializing writes you can write in parallel, increasing throughput.</a:t>
            </a:r>
          </a:p>
        </p:txBody>
      </p:sp>
      <p:sp>
        <p:nvSpPr>
          <p:cNvPr id="4" name="Date Placeholder 3">
            <a:extLst>
              <a:ext uri="{FF2B5EF4-FFF2-40B4-BE49-F238E27FC236}">
                <a16:creationId xmlns:a16="http://schemas.microsoft.com/office/drawing/2014/main" id="{A3594551-B22C-B34A-BDFF-B02DEE6E7761}"/>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EA446BE2-E875-9041-869A-5BA7DB532DBB}"/>
              </a:ext>
            </a:extLst>
          </p:cNvPr>
          <p:cNvSpPr>
            <a:spLocks noGrp="1"/>
          </p:cNvSpPr>
          <p:nvPr>
            <p:ph type="sldNum" sz="quarter" idx="12"/>
          </p:nvPr>
        </p:nvSpPr>
        <p:spPr/>
        <p:txBody>
          <a:bodyPr/>
          <a:lstStyle/>
          <a:p>
            <a:fld id="{6D72DC05-7D99-704D-987E-FD4BAB94D434}" type="slidenum">
              <a:rPr lang="en-US" smtClean="0"/>
              <a:t>104</a:t>
            </a:fld>
            <a:endParaRPr lang="en-US"/>
          </a:p>
        </p:txBody>
      </p:sp>
      <p:pic>
        <p:nvPicPr>
          <p:cNvPr id="8194" name="Picture 2">
            <a:extLst>
              <a:ext uri="{FF2B5EF4-FFF2-40B4-BE49-F238E27FC236}">
                <a16:creationId xmlns:a16="http://schemas.microsoft.com/office/drawing/2014/main" id="{673C7F8F-424D-F340-B9A9-517B68F95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28159"/>
            <a:ext cx="3757912" cy="485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2241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E28-D171-B342-92DE-3EE618037563}"/>
              </a:ext>
            </a:extLst>
          </p:cNvPr>
          <p:cNvSpPr>
            <a:spLocks noGrp="1"/>
          </p:cNvSpPr>
          <p:nvPr>
            <p:ph type="title"/>
          </p:nvPr>
        </p:nvSpPr>
        <p:spPr/>
        <p:txBody>
          <a:bodyPr/>
          <a:lstStyle/>
          <a:p>
            <a:r>
              <a:rPr lang="en-US" dirty="0" err="1"/>
              <a:t>Sharding</a:t>
            </a:r>
            <a:endParaRPr lang="en-US" dirty="0"/>
          </a:p>
        </p:txBody>
      </p:sp>
      <p:sp>
        <p:nvSpPr>
          <p:cNvPr id="4" name="Date Placeholder 3">
            <a:extLst>
              <a:ext uri="{FF2B5EF4-FFF2-40B4-BE49-F238E27FC236}">
                <a16:creationId xmlns:a16="http://schemas.microsoft.com/office/drawing/2014/main" id="{252CBC0B-958A-9042-8BE4-66343ACA85B2}"/>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D853183E-DBD7-D94E-BE24-BDF42262323B}"/>
              </a:ext>
            </a:extLst>
          </p:cNvPr>
          <p:cNvSpPr>
            <a:spLocks noGrp="1"/>
          </p:cNvSpPr>
          <p:nvPr>
            <p:ph type="sldNum" sz="quarter" idx="12"/>
          </p:nvPr>
        </p:nvSpPr>
        <p:spPr/>
        <p:txBody>
          <a:bodyPr/>
          <a:lstStyle/>
          <a:p>
            <a:fld id="{6D72DC05-7D99-704D-987E-FD4BAB94D434}" type="slidenum">
              <a:rPr lang="en-US" smtClean="0"/>
              <a:t>105</a:t>
            </a:fld>
            <a:endParaRPr lang="en-US"/>
          </a:p>
        </p:txBody>
      </p:sp>
      <p:pic>
        <p:nvPicPr>
          <p:cNvPr id="9218" name="Picture 2">
            <a:extLst>
              <a:ext uri="{FF2B5EF4-FFF2-40B4-BE49-F238E27FC236}">
                <a16:creationId xmlns:a16="http://schemas.microsoft.com/office/drawing/2014/main" id="{16844B58-4D3A-4347-A99D-319685AD0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08" y="1690688"/>
            <a:ext cx="4105164" cy="465467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CCC9454-A6D7-2747-8B4E-7FFE6A259288}"/>
              </a:ext>
            </a:extLst>
          </p:cNvPr>
          <p:cNvSpPr>
            <a:spLocks noGrp="1"/>
          </p:cNvSpPr>
          <p:nvPr>
            <p:ph idx="1"/>
          </p:nvPr>
        </p:nvSpPr>
        <p:spPr>
          <a:xfrm>
            <a:off x="5074389" y="1428159"/>
            <a:ext cx="5987902" cy="4351338"/>
          </a:xfrm>
        </p:spPr>
        <p:txBody>
          <a:bodyPr>
            <a:normAutofit fontScale="85000" lnSpcReduction="20000"/>
          </a:bodyPr>
          <a:lstStyle/>
          <a:p>
            <a:r>
              <a:rPr lang="en-US" dirty="0"/>
              <a:t>You'll need to update your application logic to work with shards, which could result in complex SQL queries.</a:t>
            </a:r>
          </a:p>
          <a:p>
            <a:r>
              <a:rPr lang="en-US" dirty="0"/>
              <a:t>Data distribution can become lopsided in a shard. For example, a set of power users on a shard could result in increased load to that shard compared to others.</a:t>
            </a:r>
          </a:p>
          <a:p>
            <a:pPr lvl="1"/>
            <a:r>
              <a:rPr lang="en-US" dirty="0"/>
              <a:t>Rebalancing adds additional complexity. A </a:t>
            </a:r>
            <a:r>
              <a:rPr lang="en-US" dirty="0" err="1"/>
              <a:t>sharding</a:t>
            </a:r>
            <a:r>
              <a:rPr lang="en-US" dirty="0"/>
              <a:t> function based on consistent hashing can reduce the amount of transferred data.</a:t>
            </a:r>
          </a:p>
          <a:p>
            <a:r>
              <a:rPr lang="en-US" dirty="0"/>
              <a:t>Joining data from multiple shards is more complex.</a:t>
            </a:r>
          </a:p>
          <a:p>
            <a:r>
              <a:rPr lang="en-US" dirty="0" err="1"/>
              <a:t>Sharding</a:t>
            </a:r>
            <a:r>
              <a:rPr lang="en-US" dirty="0"/>
              <a:t> adds more hardware and additional complexity.</a:t>
            </a:r>
          </a:p>
        </p:txBody>
      </p:sp>
    </p:spTree>
    <p:extLst>
      <p:ext uri="{BB962C8B-B14F-4D97-AF65-F5344CB8AC3E}">
        <p14:creationId xmlns:p14="http://schemas.microsoft.com/office/powerpoint/2010/main" val="8452770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1914-3045-014C-844A-7FD4E9A2F60D}"/>
              </a:ext>
            </a:extLst>
          </p:cNvPr>
          <p:cNvSpPr>
            <a:spLocks noGrp="1"/>
          </p:cNvSpPr>
          <p:nvPr>
            <p:ph type="title"/>
          </p:nvPr>
        </p:nvSpPr>
        <p:spPr/>
        <p:txBody>
          <a:bodyPr/>
          <a:lstStyle/>
          <a:p>
            <a:r>
              <a:rPr lang="en-US" dirty="0"/>
              <a:t>Denormalization</a:t>
            </a:r>
          </a:p>
        </p:txBody>
      </p:sp>
      <p:sp>
        <p:nvSpPr>
          <p:cNvPr id="3" name="Content Placeholder 2">
            <a:extLst>
              <a:ext uri="{FF2B5EF4-FFF2-40B4-BE49-F238E27FC236}">
                <a16:creationId xmlns:a16="http://schemas.microsoft.com/office/drawing/2014/main" id="{BC3EF0B3-14DA-7841-A8B3-1AC0AFEA9FDC}"/>
              </a:ext>
            </a:extLst>
          </p:cNvPr>
          <p:cNvSpPr>
            <a:spLocks noGrp="1"/>
          </p:cNvSpPr>
          <p:nvPr>
            <p:ph idx="1"/>
          </p:nvPr>
        </p:nvSpPr>
        <p:spPr/>
        <p:txBody>
          <a:bodyPr/>
          <a:lstStyle/>
          <a:p>
            <a:r>
              <a:rPr lang="en-US" dirty="0"/>
              <a:t>OLAP – online analytical processing</a:t>
            </a:r>
          </a:p>
        </p:txBody>
      </p:sp>
      <p:sp>
        <p:nvSpPr>
          <p:cNvPr id="4" name="Date Placeholder 3">
            <a:extLst>
              <a:ext uri="{FF2B5EF4-FFF2-40B4-BE49-F238E27FC236}">
                <a16:creationId xmlns:a16="http://schemas.microsoft.com/office/drawing/2014/main" id="{75F8C5F2-EB56-9942-981B-D3BD6B091D8A}"/>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10F00B51-36F5-984A-8D3D-4E4EDFCD4185}"/>
              </a:ext>
            </a:extLst>
          </p:cNvPr>
          <p:cNvSpPr>
            <a:spLocks noGrp="1"/>
          </p:cNvSpPr>
          <p:nvPr>
            <p:ph type="sldNum" sz="quarter" idx="12"/>
          </p:nvPr>
        </p:nvSpPr>
        <p:spPr/>
        <p:txBody>
          <a:bodyPr/>
          <a:lstStyle/>
          <a:p>
            <a:fld id="{6D72DC05-7D99-704D-987E-FD4BAB94D434}" type="slidenum">
              <a:rPr lang="en-US" smtClean="0"/>
              <a:t>106</a:t>
            </a:fld>
            <a:endParaRPr lang="en-US"/>
          </a:p>
        </p:txBody>
      </p:sp>
    </p:spTree>
    <p:extLst>
      <p:ext uri="{BB962C8B-B14F-4D97-AF65-F5344CB8AC3E}">
        <p14:creationId xmlns:p14="http://schemas.microsoft.com/office/powerpoint/2010/main" val="24024257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24A8-0409-7546-B92A-EBA73B8A6FCE}"/>
              </a:ext>
            </a:extLst>
          </p:cNvPr>
          <p:cNvSpPr>
            <a:spLocks noGrp="1"/>
          </p:cNvSpPr>
          <p:nvPr>
            <p:ph type="title"/>
          </p:nvPr>
        </p:nvSpPr>
        <p:spPr/>
        <p:txBody>
          <a:bodyPr/>
          <a:lstStyle/>
          <a:p>
            <a:r>
              <a:rPr lang="en-US" dirty="0"/>
              <a:t>CAP-theorem</a:t>
            </a:r>
          </a:p>
        </p:txBody>
      </p:sp>
      <p:sp>
        <p:nvSpPr>
          <p:cNvPr id="3" name="Content Placeholder 2">
            <a:extLst>
              <a:ext uri="{FF2B5EF4-FFF2-40B4-BE49-F238E27FC236}">
                <a16:creationId xmlns:a16="http://schemas.microsoft.com/office/drawing/2014/main" id="{FC3FA90A-1B1B-6148-8377-ECEAC1F2DAEA}"/>
              </a:ext>
            </a:extLst>
          </p:cNvPr>
          <p:cNvSpPr>
            <a:spLocks noGrp="1"/>
          </p:cNvSpPr>
          <p:nvPr>
            <p:ph idx="1"/>
          </p:nvPr>
        </p:nvSpPr>
        <p:spPr/>
        <p:txBody>
          <a:bodyPr/>
          <a:lstStyle/>
          <a:p>
            <a:r>
              <a:rPr lang="en-US" b="1" dirty="0"/>
              <a:t>Consistency</a:t>
            </a:r>
            <a:r>
              <a:rPr lang="en-US" dirty="0"/>
              <a:t> - Every read receives the most recent write or an error</a:t>
            </a:r>
          </a:p>
          <a:p>
            <a:r>
              <a:rPr lang="en-US" b="1" dirty="0"/>
              <a:t>Availability</a:t>
            </a:r>
            <a:r>
              <a:rPr lang="en-US" dirty="0"/>
              <a:t> - Every request receives a response, without guarantee that it contains the most recent version of the information</a:t>
            </a:r>
          </a:p>
          <a:p>
            <a:r>
              <a:rPr lang="en-US" b="1" dirty="0"/>
              <a:t>Partition Tolerance</a:t>
            </a:r>
            <a:r>
              <a:rPr lang="en-US" dirty="0"/>
              <a:t> - The system continues to operate despite arbitrary partitioning due to network failures</a:t>
            </a:r>
          </a:p>
          <a:p>
            <a:pPr marL="0" indent="0">
              <a:buNone/>
            </a:pPr>
            <a:endParaRPr lang="en-US" dirty="0"/>
          </a:p>
        </p:txBody>
      </p:sp>
      <p:sp>
        <p:nvSpPr>
          <p:cNvPr id="4" name="Date Placeholder 3">
            <a:extLst>
              <a:ext uri="{FF2B5EF4-FFF2-40B4-BE49-F238E27FC236}">
                <a16:creationId xmlns:a16="http://schemas.microsoft.com/office/drawing/2014/main" id="{1D38BAD4-B25D-0145-9B20-FF3A8A83D7E3}"/>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7C6F56AE-DF81-4941-9328-961D7F6CAAAA}"/>
              </a:ext>
            </a:extLst>
          </p:cNvPr>
          <p:cNvSpPr>
            <a:spLocks noGrp="1"/>
          </p:cNvSpPr>
          <p:nvPr>
            <p:ph type="sldNum" sz="quarter" idx="12"/>
          </p:nvPr>
        </p:nvSpPr>
        <p:spPr/>
        <p:txBody>
          <a:bodyPr/>
          <a:lstStyle/>
          <a:p>
            <a:fld id="{6D72DC05-7D99-704D-987E-FD4BAB94D434}" type="slidenum">
              <a:rPr lang="en-US" smtClean="0"/>
              <a:t>107</a:t>
            </a:fld>
            <a:endParaRPr lang="en-US"/>
          </a:p>
        </p:txBody>
      </p:sp>
    </p:spTree>
    <p:extLst>
      <p:ext uri="{BB962C8B-B14F-4D97-AF65-F5344CB8AC3E}">
        <p14:creationId xmlns:p14="http://schemas.microsoft.com/office/powerpoint/2010/main" val="28610138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8F9C-EF64-2A42-AA02-B248B2B0D2BE}"/>
              </a:ext>
            </a:extLst>
          </p:cNvPr>
          <p:cNvSpPr>
            <a:spLocks noGrp="1"/>
          </p:cNvSpPr>
          <p:nvPr>
            <p:ph type="title"/>
          </p:nvPr>
        </p:nvSpPr>
        <p:spPr/>
        <p:txBody>
          <a:bodyPr/>
          <a:lstStyle/>
          <a:p>
            <a:r>
              <a:rPr lang="en-US" dirty="0"/>
              <a:t>No-SQL</a:t>
            </a:r>
          </a:p>
        </p:txBody>
      </p:sp>
      <p:sp>
        <p:nvSpPr>
          <p:cNvPr id="3" name="Content Placeholder 2">
            <a:extLst>
              <a:ext uri="{FF2B5EF4-FFF2-40B4-BE49-F238E27FC236}">
                <a16:creationId xmlns:a16="http://schemas.microsoft.com/office/drawing/2014/main" id="{8CE0808C-371A-7344-8A56-AFF5D83AD68B}"/>
              </a:ext>
            </a:extLst>
          </p:cNvPr>
          <p:cNvSpPr>
            <a:spLocks noGrp="1"/>
          </p:cNvSpPr>
          <p:nvPr>
            <p:ph idx="1"/>
          </p:nvPr>
        </p:nvSpPr>
        <p:spPr/>
        <p:txBody>
          <a:bodyPr>
            <a:normAutofit fontScale="92500" lnSpcReduction="10000"/>
          </a:bodyPr>
          <a:lstStyle/>
          <a:p>
            <a:r>
              <a:rPr lang="en-US" dirty="0"/>
              <a:t>Not only SQL</a:t>
            </a:r>
          </a:p>
          <a:p>
            <a:r>
              <a:rPr lang="en-US" dirty="0"/>
              <a:t>BASE instead of ACID</a:t>
            </a:r>
          </a:p>
          <a:p>
            <a:pPr lvl="1"/>
            <a:r>
              <a:rPr lang="en-US" b="1" dirty="0"/>
              <a:t>Basically available</a:t>
            </a:r>
            <a:r>
              <a:rPr lang="en-US" dirty="0"/>
              <a:t> - the system guarantees availability.</a:t>
            </a:r>
          </a:p>
          <a:p>
            <a:pPr lvl="1"/>
            <a:r>
              <a:rPr lang="en-US" b="1" dirty="0"/>
              <a:t>Soft state</a:t>
            </a:r>
            <a:r>
              <a:rPr lang="en-US" dirty="0"/>
              <a:t> - the state of the system may change over time, even without input.</a:t>
            </a:r>
          </a:p>
          <a:p>
            <a:pPr lvl="1"/>
            <a:r>
              <a:rPr lang="en-US" b="1" dirty="0"/>
              <a:t>Eventual consistency</a:t>
            </a:r>
            <a:r>
              <a:rPr lang="en-US" dirty="0"/>
              <a:t> - the system will become consistent over a period of time, given that the system doesn't receive input during that period.</a:t>
            </a:r>
          </a:p>
          <a:p>
            <a:endParaRPr lang="en-US" dirty="0"/>
          </a:p>
          <a:p>
            <a:r>
              <a:rPr lang="en-US" dirty="0"/>
              <a:t>3 types:</a:t>
            </a:r>
          </a:p>
          <a:p>
            <a:pPr lvl="1"/>
            <a:r>
              <a:rPr lang="en-US" dirty="0"/>
              <a:t>Key-value</a:t>
            </a:r>
          </a:p>
          <a:p>
            <a:pPr lvl="1"/>
            <a:r>
              <a:rPr lang="en-US" dirty="0"/>
              <a:t>Document</a:t>
            </a:r>
          </a:p>
          <a:p>
            <a:pPr lvl="1"/>
            <a:r>
              <a:rPr lang="en-US" dirty="0"/>
              <a:t>Big table</a:t>
            </a:r>
          </a:p>
          <a:p>
            <a:pPr lvl="1"/>
            <a:r>
              <a:rPr lang="en-US" dirty="0"/>
              <a:t>Graph</a:t>
            </a:r>
          </a:p>
        </p:txBody>
      </p:sp>
      <p:sp>
        <p:nvSpPr>
          <p:cNvPr id="4" name="Date Placeholder 3">
            <a:extLst>
              <a:ext uri="{FF2B5EF4-FFF2-40B4-BE49-F238E27FC236}">
                <a16:creationId xmlns:a16="http://schemas.microsoft.com/office/drawing/2014/main" id="{D1831E33-4C4C-0C41-A691-92FC43B39366}"/>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82572BE9-7A26-B140-B525-52ACB6D6D799}"/>
              </a:ext>
            </a:extLst>
          </p:cNvPr>
          <p:cNvSpPr>
            <a:spLocks noGrp="1"/>
          </p:cNvSpPr>
          <p:nvPr>
            <p:ph type="sldNum" sz="quarter" idx="12"/>
          </p:nvPr>
        </p:nvSpPr>
        <p:spPr/>
        <p:txBody>
          <a:bodyPr/>
          <a:lstStyle/>
          <a:p>
            <a:fld id="{6D72DC05-7D99-704D-987E-FD4BAB94D434}" type="slidenum">
              <a:rPr lang="en-US" smtClean="0"/>
              <a:t>108</a:t>
            </a:fld>
            <a:endParaRPr lang="en-US"/>
          </a:p>
        </p:txBody>
      </p:sp>
    </p:spTree>
    <p:extLst>
      <p:ext uri="{BB962C8B-B14F-4D97-AF65-F5344CB8AC3E}">
        <p14:creationId xmlns:p14="http://schemas.microsoft.com/office/powerpoint/2010/main" val="30545782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8A26-DEBE-6E46-BE1D-3C11523E9CC1}"/>
              </a:ext>
            </a:extLst>
          </p:cNvPr>
          <p:cNvSpPr>
            <a:spLocks noGrp="1"/>
          </p:cNvSpPr>
          <p:nvPr>
            <p:ph type="title"/>
          </p:nvPr>
        </p:nvSpPr>
        <p:spPr/>
        <p:txBody>
          <a:bodyPr/>
          <a:lstStyle/>
          <a:p>
            <a:r>
              <a:rPr lang="en-US" dirty="0"/>
              <a:t>No-SQL: key value</a:t>
            </a:r>
          </a:p>
        </p:txBody>
      </p:sp>
      <p:sp>
        <p:nvSpPr>
          <p:cNvPr id="3" name="Content Placeholder 2">
            <a:extLst>
              <a:ext uri="{FF2B5EF4-FFF2-40B4-BE49-F238E27FC236}">
                <a16:creationId xmlns:a16="http://schemas.microsoft.com/office/drawing/2014/main" id="{CDBE310B-B3AD-FC49-A82E-41210029915C}"/>
              </a:ext>
            </a:extLst>
          </p:cNvPr>
          <p:cNvSpPr>
            <a:spLocks noGrp="1"/>
          </p:cNvSpPr>
          <p:nvPr>
            <p:ph idx="1"/>
          </p:nvPr>
        </p:nvSpPr>
        <p:spPr/>
        <p:txBody>
          <a:bodyPr/>
          <a:lstStyle/>
          <a:p>
            <a:r>
              <a:rPr lang="en-US" dirty="0" err="1"/>
              <a:t>HashTable</a:t>
            </a:r>
            <a:endParaRPr lang="en-US" dirty="0"/>
          </a:p>
          <a:p>
            <a:r>
              <a:rPr lang="en-US" dirty="0"/>
              <a:t>Examples:</a:t>
            </a:r>
          </a:p>
          <a:p>
            <a:pPr lvl="1"/>
            <a:r>
              <a:rPr lang="en-US" dirty="0"/>
              <a:t>Redis</a:t>
            </a:r>
          </a:p>
          <a:p>
            <a:pPr lvl="1"/>
            <a:r>
              <a:rPr lang="en-US" dirty="0"/>
              <a:t>Memcached</a:t>
            </a:r>
          </a:p>
        </p:txBody>
      </p:sp>
      <p:sp>
        <p:nvSpPr>
          <p:cNvPr id="4" name="Date Placeholder 3">
            <a:extLst>
              <a:ext uri="{FF2B5EF4-FFF2-40B4-BE49-F238E27FC236}">
                <a16:creationId xmlns:a16="http://schemas.microsoft.com/office/drawing/2014/main" id="{30F003CF-838D-1A49-AEFB-A56A453F5385}"/>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71EE8BC9-71F1-4940-8FE1-9B30269F9B3A}"/>
              </a:ext>
            </a:extLst>
          </p:cNvPr>
          <p:cNvSpPr>
            <a:spLocks noGrp="1"/>
          </p:cNvSpPr>
          <p:nvPr>
            <p:ph type="sldNum" sz="quarter" idx="12"/>
          </p:nvPr>
        </p:nvSpPr>
        <p:spPr/>
        <p:txBody>
          <a:bodyPr/>
          <a:lstStyle/>
          <a:p>
            <a:fld id="{6D72DC05-7D99-704D-987E-FD4BAB94D434}" type="slidenum">
              <a:rPr lang="en-US" smtClean="0"/>
              <a:t>109</a:t>
            </a:fld>
            <a:endParaRPr lang="en-US"/>
          </a:p>
        </p:txBody>
      </p:sp>
    </p:spTree>
    <p:extLst>
      <p:ext uri="{BB962C8B-B14F-4D97-AF65-F5344CB8AC3E}">
        <p14:creationId xmlns:p14="http://schemas.microsoft.com/office/powerpoint/2010/main" val="34428604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FABD-0FEF-C447-A459-E87BDC6916FA}"/>
              </a:ext>
            </a:extLst>
          </p:cNvPr>
          <p:cNvSpPr>
            <a:spLocks noGrp="1"/>
          </p:cNvSpPr>
          <p:nvPr>
            <p:ph type="title"/>
          </p:nvPr>
        </p:nvSpPr>
        <p:spPr/>
        <p:txBody>
          <a:bodyPr/>
          <a:lstStyle/>
          <a:p>
            <a:r>
              <a:rPr lang="en-US" dirty="0"/>
              <a:t>No-SQL: Document store</a:t>
            </a:r>
          </a:p>
        </p:txBody>
      </p:sp>
      <p:sp>
        <p:nvSpPr>
          <p:cNvPr id="3" name="Content Placeholder 2">
            <a:extLst>
              <a:ext uri="{FF2B5EF4-FFF2-40B4-BE49-F238E27FC236}">
                <a16:creationId xmlns:a16="http://schemas.microsoft.com/office/drawing/2014/main" id="{10686E0F-78CE-9B4E-9D5B-567BFC50B2D9}"/>
              </a:ext>
            </a:extLst>
          </p:cNvPr>
          <p:cNvSpPr>
            <a:spLocks noGrp="1"/>
          </p:cNvSpPr>
          <p:nvPr>
            <p:ph idx="1"/>
          </p:nvPr>
        </p:nvSpPr>
        <p:spPr/>
        <p:txBody>
          <a:bodyPr/>
          <a:lstStyle/>
          <a:p>
            <a:r>
              <a:rPr lang="en-US" dirty="0"/>
              <a:t>A document store is centered around documents (XML, JSON, binary, </a:t>
            </a:r>
            <a:r>
              <a:rPr lang="en-US" dirty="0" err="1"/>
              <a:t>etc</a:t>
            </a:r>
            <a:r>
              <a:rPr lang="en-US" dirty="0"/>
              <a:t>), where a document stores all information for a given object. Document stores provide APIs or a query language to query based on the internal structure of the document itself.</a:t>
            </a:r>
          </a:p>
          <a:p>
            <a:endParaRPr lang="en-US" dirty="0"/>
          </a:p>
          <a:p>
            <a:r>
              <a:rPr lang="en-US" dirty="0"/>
              <a:t>Examples:</a:t>
            </a:r>
          </a:p>
          <a:p>
            <a:pPr lvl="1"/>
            <a:r>
              <a:rPr lang="en-US" dirty="0"/>
              <a:t>MongoDB</a:t>
            </a:r>
          </a:p>
          <a:p>
            <a:pPr lvl="1"/>
            <a:r>
              <a:rPr lang="en-US" dirty="0"/>
              <a:t>CouchDB</a:t>
            </a:r>
          </a:p>
          <a:p>
            <a:pPr lvl="1"/>
            <a:r>
              <a:rPr lang="en-US" dirty="0" err="1"/>
              <a:t>ElasticSearch</a:t>
            </a:r>
            <a:endParaRPr lang="en-US" dirty="0"/>
          </a:p>
        </p:txBody>
      </p:sp>
      <p:sp>
        <p:nvSpPr>
          <p:cNvPr id="4" name="Date Placeholder 3">
            <a:extLst>
              <a:ext uri="{FF2B5EF4-FFF2-40B4-BE49-F238E27FC236}">
                <a16:creationId xmlns:a16="http://schemas.microsoft.com/office/drawing/2014/main" id="{0F8252EB-71D6-0A44-ADED-E618A9830B9A}"/>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95533455-8B99-8F4B-85EF-61455F97956F}"/>
              </a:ext>
            </a:extLst>
          </p:cNvPr>
          <p:cNvSpPr>
            <a:spLocks noGrp="1"/>
          </p:cNvSpPr>
          <p:nvPr>
            <p:ph type="sldNum" sz="quarter" idx="12"/>
          </p:nvPr>
        </p:nvSpPr>
        <p:spPr/>
        <p:txBody>
          <a:bodyPr/>
          <a:lstStyle/>
          <a:p>
            <a:fld id="{6D72DC05-7D99-704D-987E-FD4BAB94D434}" type="slidenum">
              <a:rPr lang="en-US" smtClean="0"/>
              <a:t>110</a:t>
            </a:fld>
            <a:endParaRPr lang="en-US"/>
          </a:p>
        </p:txBody>
      </p:sp>
    </p:spTree>
    <p:extLst>
      <p:ext uri="{BB962C8B-B14F-4D97-AF65-F5344CB8AC3E}">
        <p14:creationId xmlns:p14="http://schemas.microsoft.com/office/powerpoint/2010/main" val="1696972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C91C9-DADD-8145-A4F7-237425263478}"/>
              </a:ext>
            </a:extLst>
          </p:cNvPr>
          <p:cNvSpPr>
            <a:spLocks noGrp="1"/>
          </p:cNvSpPr>
          <p:nvPr>
            <p:ph type="title"/>
          </p:nvPr>
        </p:nvSpPr>
        <p:spPr/>
        <p:txBody>
          <a:bodyPr/>
          <a:lstStyle/>
          <a:p>
            <a:r>
              <a:rPr lang="en-US" dirty="0"/>
              <a:t>Example</a:t>
            </a:r>
          </a:p>
        </p:txBody>
      </p:sp>
      <p:pic>
        <p:nvPicPr>
          <p:cNvPr id="4" name="Picture 3">
            <a:extLst>
              <a:ext uri="{FF2B5EF4-FFF2-40B4-BE49-F238E27FC236}">
                <a16:creationId xmlns:a16="http://schemas.microsoft.com/office/drawing/2014/main" id="{CC468439-E4F5-1E40-ABC5-4558120C392C}"/>
              </a:ext>
            </a:extLst>
          </p:cNvPr>
          <p:cNvPicPr>
            <a:picLocks noChangeAspect="1"/>
          </p:cNvPicPr>
          <p:nvPr/>
        </p:nvPicPr>
        <p:blipFill>
          <a:blip r:embed="rId2"/>
          <a:stretch>
            <a:fillRect/>
          </a:stretch>
        </p:blipFill>
        <p:spPr>
          <a:xfrm>
            <a:off x="838200" y="1690688"/>
            <a:ext cx="6096000" cy="4597400"/>
          </a:xfrm>
          <a:prstGeom prst="rect">
            <a:avLst/>
          </a:prstGeom>
        </p:spPr>
      </p:pic>
      <p:sp>
        <p:nvSpPr>
          <p:cNvPr id="5" name="TextBox 4">
            <a:extLst>
              <a:ext uri="{FF2B5EF4-FFF2-40B4-BE49-F238E27FC236}">
                <a16:creationId xmlns:a16="http://schemas.microsoft.com/office/drawing/2014/main" id="{5E4743B1-BC8A-7443-BC7C-82C888066AD8}"/>
              </a:ext>
            </a:extLst>
          </p:cNvPr>
          <p:cNvSpPr txBox="1"/>
          <p:nvPr/>
        </p:nvSpPr>
        <p:spPr>
          <a:xfrm>
            <a:off x="7136524" y="1786759"/>
            <a:ext cx="4429226" cy="646331"/>
          </a:xfrm>
          <a:prstGeom prst="rect">
            <a:avLst/>
          </a:prstGeom>
          <a:noFill/>
        </p:spPr>
        <p:txBody>
          <a:bodyPr wrap="none" rtlCol="0">
            <a:spAutoFit/>
          </a:bodyPr>
          <a:lstStyle/>
          <a:p>
            <a:r>
              <a:rPr lang="en-US" dirty="0"/>
              <a:t>Application layer works with files and folders.</a:t>
            </a:r>
          </a:p>
          <a:p>
            <a:r>
              <a:rPr lang="en-US" dirty="0"/>
              <a:t>It can create, rename, edit or delete files.</a:t>
            </a:r>
          </a:p>
        </p:txBody>
      </p:sp>
      <p:sp>
        <p:nvSpPr>
          <p:cNvPr id="6" name="TextBox 5">
            <a:extLst>
              <a:ext uri="{FF2B5EF4-FFF2-40B4-BE49-F238E27FC236}">
                <a16:creationId xmlns:a16="http://schemas.microsoft.com/office/drawing/2014/main" id="{FBDC3AFB-AF28-CB43-952C-BF88A1135527}"/>
              </a:ext>
            </a:extLst>
          </p:cNvPr>
          <p:cNvSpPr txBox="1"/>
          <p:nvPr/>
        </p:nvSpPr>
        <p:spPr>
          <a:xfrm>
            <a:off x="7136524" y="3343056"/>
            <a:ext cx="4429226" cy="1200329"/>
          </a:xfrm>
          <a:prstGeom prst="rect">
            <a:avLst/>
          </a:prstGeom>
          <a:noFill/>
        </p:spPr>
        <p:txBody>
          <a:bodyPr wrap="square" rtlCol="0">
            <a:spAutoFit/>
          </a:bodyPr>
          <a:lstStyle/>
          <a:p>
            <a:r>
              <a:rPr lang="en-US" dirty="0"/>
              <a:t>Operating system layer introduces entities like folders and files.</a:t>
            </a:r>
          </a:p>
          <a:p>
            <a:r>
              <a:rPr lang="en-US" dirty="0"/>
              <a:t>It works with storage layer and API depends on a given storage type.</a:t>
            </a:r>
          </a:p>
        </p:txBody>
      </p:sp>
      <p:sp>
        <p:nvSpPr>
          <p:cNvPr id="7" name="Date Placeholder 6">
            <a:extLst>
              <a:ext uri="{FF2B5EF4-FFF2-40B4-BE49-F238E27FC236}">
                <a16:creationId xmlns:a16="http://schemas.microsoft.com/office/drawing/2014/main" id="{58F90548-B923-5E49-A727-246CB8A850D3}"/>
              </a:ext>
            </a:extLst>
          </p:cNvPr>
          <p:cNvSpPr>
            <a:spLocks noGrp="1"/>
          </p:cNvSpPr>
          <p:nvPr>
            <p:ph type="dt" sz="half" idx="10"/>
          </p:nvPr>
        </p:nvSpPr>
        <p:spPr/>
        <p:txBody>
          <a:bodyPr/>
          <a:lstStyle/>
          <a:p>
            <a:fld id="{42050378-60EC-A748-A7CE-7270660A218A}" type="datetime1">
              <a:rPr lang="en-US" smtClean="0"/>
              <a:t>11/13/20</a:t>
            </a:fld>
            <a:endParaRPr lang="en-US"/>
          </a:p>
        </p:txBody>
      </p:sp>
      <p:sp>
        <p:nvSpPr>
          <p:cNvPr id="8" name="Slide Number Placeholder 7">
            <a:extLst>
              <a:ext uri="{FF2B5EF4-FFF2-40B4-BE49-F238E27FC236}">
                <a16:creationId xmlns:a16="http://schemas.microsoft.com/office/drawing/2014/main" id="{9AB0FAF2-7F1D-3642-8C58-6E1B6ECEBE69}"/>
              </a:ext>
            </a:extLst>
          </p:cNvPr>
          <p:cNvSpPr>
            <a:spLocks noGrp="1"/>
          </p:cNvSpPr>
          <p:nvPr>
            <p:ph type="sldNum" sz="quarter" idx="12"/>
          </p:nvPr>
        </p:nvSpPr>
        <p:spPr/>
        <p:txBody>
          <a:bodyPr/>
          <a:lstStyle/>
          <a:p>
            <a:fld id="{6D72DC05-7D99-704D-987E-FD4BAB94D434}" type="slidenum">
              <a:rPr lang="en-US" smtClean="0"/>
              <a:t>12</a:t>
            </a:fld>
            <a:endParaRPr lang="en-US"/>
          </a:p>
        </p:txBody>
      </p:sp>
    </p:spTree>
    <p:extLst>
      <p:ext uri="{BB962C8B-B14F-4D97-AF65-F5344CB8AC3E}">
        <p14:creationId xmlns:p14="http://schemas.microsoft.com/office/powerpoint/2010/main" val="12283912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FAE7-DEBD-A54A-B72B-C66602D80E8C}"/>
              </a:ext>
            </a:extLst>
          </p:cNvPr>
          <p:cNvSpPr>
            <a:spLocks noGrp="1"/>
          </p:cNvSpPr>
          <p:nvPr>
            <p:ph type="title"/>
          </p:nvPr>
        </p:nvSpPr>
        <p:spPr/>
        <p:txBody>
          <a:bodyPr/>
          <a:lstStyle/>
          <a:p>
            <a:r>
              <a:rPr lang="en-US" dirty="0"/>
              <a:t>No-SQL: Big table</a:t>
            </a:r>
          </a:p>
        </p:txBody>
      </p:sp>
      <p:sp>
        <p:nvSpPr>
          <p:cNvPr id="3" name="Content Placeholder 2">
            <a:extLst>
              <a:ext uri="{FF2B5EF4-FFF2-40B4-BE49-F238E27FC236}">
                <a16:creationId xmlns:a16="http://schemas.microsoft.com/office/drawing/2014/main" id="{5C68297F-1773-C84E-80F3-EDA0CC4AD716}"/>
              </a:ext>
            </a:extLst>
          </p:cNvPr>
          <p:cNvSpPr>
            <a:spLocks noGrp="1"/>
          </p:cNvSpPr>
          <p:nvPr>
            <p:ph idx="1"/>
          </p:nvPr>
        </p:nvSpPr>
        <p:spPr/>
        <p:txBody>
          <a:bodyPr>
            <a:normAutofit lnSpcReduction="10000"/>
          </a:bodyPr>
          <a:lstStyle/>
          <a:p>
            <a:r>
              <a:rPr lang="en-US" dirty="0"/>
              <a:t>A wide column store's basic unit of data is a column (name/value pair). A column can be grouped in column families (analogous to a SQL table). Super column families further group column families. You can access each column independently with a row key, and columns with the same row key form a row. Each value contains a timestamp for versioning and for conflict resolution.</a:t>
            </a:r>
          </a:p>
          <a:p>
            <a:endParaRPr lang="en-US" dirty="0"/>
          </a:p>
          <a:p>
            <a:r>
              <a:rPr lang="en-US" dirty="0"/>
              <a:t>Examples:</a:t>
            </a:r>
          </a:p>
          <a:p>
            <a:pPr lvl="1"/>
            <a:r>
              <a:rPr lang="en-US" dirty="0" err="1"/>
              <a:t>BigTable</a:t>
            </a:r>
            <a:endParaRPr lang="en-US" dirty="0"/>
          </a:p>
          <a:p>
            <a:pPr lvl="1"/>
            <a:r>
              <a:rPr lang="en-US" dirty="0"/>
              <a:t>HBase</a:t>
            </a:r>
          </a:p>
          <a:p>
            <a:pPr lvl="1"/>
            <a:r>
              <a:rPr lang="en-US" dirty="0"/>
              <a:t>Cassandra</a:t>
            </a:r>
          </a:p>
        </p:txBody>
      </p:sp>
      <p:sp>
        <p:nvSpPr>
          <p:cNvPr id="4" name="Date Placeholder 3">
            <a:extLst>
              <a:ext uri="{FF2B5EF4-FFF2-40B4-BE49-F238E27FC236}">
                <a16:creationId xmlns:a16="http://schemas.microsoft.com/office/drawing/2014/main" id="{3674E231-6626-E349-9402-799B3163F82D}"/>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D3518424-5A55-BA49-B6C3-950DBAC37EE4}"/>
              </a:ext>
            </a:extLst>
          </p:cNvPr>
          <p:cNvSpPr>
            <a:spLocks noGrp="1"/>
          </p:cNvSpPr>
          <p:nvPr>
            <p:ph type="sldNum" sz="quarter" idx="12"/>
          </p:nvPr>
        </p:nvSpPr>
        <p:spPr/>
        <p:txBody>
          <a:bodyPr/>
          <a:lstStyle/>
          <a:p>
            <a:fld id="{6D72DC05-7D99-704D-987E-FD4BAB94D434}" type="slidenum">
              <a:rPr lang="en-US" smtClean="0"/>
              <a:t>111</a:t>
            </a:fld>
            <a:endParaRPr lang="en-US"/>
          </a:p>
        </p:txBody>
      </p:sp>
    </p:spTree>
    <p:extLst>
      <p:ext uri="{BB962C8B-B14F-4D97-AF65-F5344CB8AC3E}">
        <p14:creationId xmlns:p14="http://schemas.microsoft.com/office/powerpoint/2010/main" val="40886292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0C842-224F-AE45-921A-BA5FA444ACC6}"/>
              </a:ext>
            </a:extLst>
          </p:cNvPr>
          <p:cNvSpPr>
            <a:spLocks noGrp="1"/>
          </p:cNvSpPr>
          <p:nvPr>
            <p:ph type="title"/>
          </p:nvPr>
        </p:nvSpPr>
        <p:spPr/>
        <p:txBody>
          <a:bodyPr/>
          <a:lstStyle/>
          <a:p>
            <a:r>
              <a:rPr lang="en-US" dirty="0"/>
              <a:t>No-SQL: Graph database</a:t>
            </a:r>
          </a:p>
        </p:txBody>
      </p:sp>
      <p:sp>
        <p:nvSpPr>
          <p:cNvPr id="3" name="Content Placeholder 2">
            <a:extLst>
              <a:ext uri="{FF2B5EF4-FFF2-40B4-BE49-F238E27FC236}">
                <a16:creationId xmlns:a16="http://schemas.microsoft.com/office/drawing/2014/main" id="{04FD9907-02D1-A64C-BB77-9E0E82429ECD}"/>
              </a:ext>
            </a:extLst>
          </p:cNvPr>
          <p:cNvSpPr>
            <a:spLocks noGrp="1"/>
          </p:cNvSpPr>
          <p:nvPr>
            <p:ph idx="1"/>
          </p:nvPr>
        </p:nvSpPr>
        <p:spPr/>
        <p:txBody>
          <a:bodyPr/>
          <a:lstStyle/>
          <a:p>
            <a:r>
              <a:rPr lang="en-US" dirty="0"/>
              <a:t>In a graph database, each node is a record and each arc is a relationship between two nodes. Graph databases are optimized to represent complex relationships with many foreign keys or many-to-many relationships.</a:t>
            </a:r>
          </a:p>
          <a:p>
            <a:endParaRPr lang="en-US" dirty="0"/>
          </a:p>
          <a:p>
            <a:r>
              <a:rPr lang="en-US" dirty="0"/>
              <a:t>Examples:</a:t>
            </a:r>
          </a:p>
          <a:p>
            <a:pPr lvl="1"/>
            <a:r>
              <a:rPr lang="en-US" dirty="0"/>
              <a:t>Neo4j</a:t>
            </a:r>
          </a:p>
          <a:p>
            <a:pPr lvl="1"/>
            <a:endParaRPr lang="en-US" dirty="0"/>
          </a:p>
        </p:txBody>
      </p:sp>
      <p:sp>
        <p:nvSpPr>
          <p:cNvPr id="4" name="Date Placeholder 3">
            <a:extLst>
              <a:ext uri="{FF2B5EF4-FFF2-40B4-BE49-F238E27FC236}">
                <a16:creationId xmlns:a16="http://schemas.microsoft.com/office/drawing/2014/main" id="{7BCD0A1E-97A1-794D-8664-29F770E87EAA}"/>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F05DDE63-A7B3-F948-9888-8DD524B20B9E}"/>
              </a:ext>
            </a:extLst>
          </p:cNvPr>
          <p:cNvSpPr>
            <a:spLocks noGrp="1"/>
          </p:cNvSpPr>
          <p:nvPr>
            <p:ph type="sldNum" sz="quarter" idx="12"/>
          </p:nvPr>
        </p:nvSpPr>
        <p:spPr/>
        <p:txBody>
          <a:bodyPr/>
          <a:lstStyle/>
          <a:p>
            <a:fld id="{6D72DC05-7D99-704D-987E-FD4BAB94D434}" type="slidenum">
              <a:rPr lang="en-US" smtClean="0"/>
              <a:t>112</a:t>
            </a:fld>
            <a:endParaRPr lang="en-US"/>
          </a:p>
        </p:txBody>
      </p:sp>
    </p:spTree>
    <p:extLst>
      <p:ext uri="{BB962C8B-B14F-4D97-AF65-F5344CB8AC3E}">
        <p14:creationId xmlns:p14="http://schemas.microsoft.com/office/powerpoint/2010/main" val="25934340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A199-D1D4-264D-825A-953A2A096AAC}"/>
              </a:ext>
            </a:extLst>
          </p:cNvPr>
          <p:cNvSpPr>
            <a:spLocks noGrp="1"/>
          </p:cNvSpPr>
          <p:nvPr>
            <p:ph type="title"/>
          </p:nvPr>
        </p:nvSpPr>
        <p:spPr/>
        <p:txBody>
          <a:bodyPr/>
          <a:lstStyle/>
          <a:p>
            <a:r>
              <a:rPr lang="en-US" dirty="0"/>
              <a:t>SQL vs No-SQL</a:t>
            </a:r>
          </a:p>
        </p:txBody>
      </p:sp>
      <p:sp>
        <p:nvSpPr>
          <p:cNvPr id="3" name="Content Placeholder 2">
            <a:extLst>
              <a:ext uri="{FF2B5EF4-FFF2-40B4-BE49-F238E27FC236}">
                <a16:creationId xmlns:a16="http://schemas.microsoft.com/office/drawing/2014/main" id="{B13A8B38-F860-B946-A8D7-82E07950CF18}"/>
              </a:ext>
            </a:extLst>
          </p:cNvPr>
          <p:cNvSpPr>
            <a:spLocks noGrp="1"/>
          </p:cNvSpPr>
          <p:nvPr>
            <p:ph idx="1"/>
          </p:nvPr>
        </p:nvSpPr>
        <p:spPr>
          <a:xfrm>
            <a:off x="838200" y="1825625"/>
            <a:ext cx="5257800" cy="4351338"/>
          </a:xfrm>
        </p:spPr>
        <p:txBody>
          <a:bodyPr>
            <a:normAutofit fontScale="92500" lnSpcReduction="10000"/>
          </a:bodyPr>
          <a:lstStyle/>
          <a:p>
            <a:pPr marL="0" indent="0">
              <a:buNone/>
            </a:pPr>
            <a:r>
              <a:rPr lang="en-US" b="1" dirty="0"/>
              <a:t>SQL</a:t>
            </a:r>
            <a:r>
              <a:rPr lang="en-US" dirty="0"/>
              <a:t>:</a:t>
            </a:r>
          </a:p>
          <a:p>
            <a:r>
              <a:rPr lang="en-US" dirty="0"/>
              <a:t>Structured data</a:t>
            </a:r>
          </a:p>
          <a:p>
            <a:r>
              <a:rPr lang="en-US" dirty="0"/>
              <a:t>Strict schema</a:t>
            </a:r>
          </a:p>
          <a:p>
            <a:r>
              <a:rPr lang="en-US" dirty="0"/>
              <a:t>Relational data</a:t>
            </a:r>
          </a:p>
          <a:p>
            <a:r>
              <a:rPr lang="en-US" dirty="0"/>
              <a:t>Need for complex joins</a:t>
            </a:r>
          </a:p>
          <a:p>
            <a:r>
              <a:rPr lang="en-US" dirty="0"/>
              <a:t>Transactions</a:t>
            </a:r>
          </a:p>
          <a:p>
            <a:r>
              <a:rPr lang="en-US" dirty="0"/>
              <a:t>Clear patterns for scaling</a:t>
            </a:r>
          </a:p>
          <a:p>
            <a:r>
              <a:rPr lang="en-US" dirty="0"/>
              <a:t>More established: developers, community, code, tools, </a:t>
            </a:r>
            <a:r>
              <a:rPr lang="en-US" dirty="0" err="1"/>
              <a:t>etc</a:t>
            </a:r>
            <a:endParaRPr lang="en-US" dirty="0"/>
          </a:p>
          <a:p>
            <a:r>
              <a:rPr lang="en-US" dirty="0"/>
              <a:t>Lookups by index are very fast</a:t>
            </a:r>
          </a:p>
          <a:p>
            <a:endParaRPr lang="en-US" dirty="0"/>
          </a:p>
        </p:txBody>
      </p:sp>
      <p:sp>
        <p:nvSpPr>
          <p:cNvPr id="4" name="Date Placeholder 3">
            <a:extLst>
              <a:ext uri="{FF2B5EF4-FFF2-40B4-BE49-F238E27FC236}">
                <a16:creationId xmlns:a16="http://schemas.microsoft.com/office/drawing/2014/main" id="{A6007219-488D-9644-B7A0-527A85689B2E}"/>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4F72C669-267D-0C4E-A35D-9CE475C0D6D9}"/>
              </a:ext>
            </a:extLst>
          </p:cNvPr>
          <p:cNvSpPr>
            <a:spLocks noGrp="1"/>
          </p:cNvSpPr>
          <p:nvPr>
            <p:ph type="sldNum" sz="quarter" idx="12"/>
          </p:nvPr>
        </p:nvSpPr>
        <p:spPr/>
        <p:txBody>
          <a:bodyPr/>
          <a:lstStyle/>
          <a:p>
            <a:fld id="{6D72DC05-7D99-704D-987E-FD4BAB94D434}" type="slidenum">
              <a:rPr lang="en-US" smtClean="0"/>
              <a:t>113</a:t>
            </a:fld>
            <a:endParaRPr lang="en-US"/>
          </a:p>
        </p:txBody>
      </p:sp>
      <p:sp>
        <p:nvSpPr>
          <p:cNvPr id="6" name="Content Placeholder 2">
            <a:extLst>
              <a:ext uri="{FF2B5EF4-FFF2-40B4-BE49-F238E27FC236}">
                <a16:creationId xmlns:a16="http://schemas.microsoft.com/office/drawing/2014/main" id="{58650BF4-85B4-D34B-9D0C-23A6FBC72C80}"/>
              </a:ext>
            </a:extLst>
          </p:cNvPr>
          <p:cNvSpPr txBox="1">
            <a:spLocks/>
          </p:cNvSpPr>
          <p:nvPr/>
        </p:nvSpPr>
        <p:spPr>
          <a:xfrm>
            <a:off x="6445102"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t>No-SQL</a:t>
            </a:r>
            <a:r>
              <a:rPr lang="en-US" sz="2600" dirty="0"/>
              <a:t>:</a:t>
            </a:r>
          </a:p>
          <a:p>
            <a:r>
              <a:rPr lang="en-US" sz="2600" dirty="0"/>
              <a:t>Semi-structured data</a:t>
            </a:r>
          </a:p>
          <a:p>
            <a:r>
              <a:rPr lang="en-US" sz="2600" dirty="0"/>
              <a:t>Dynamic or flexible schema</a:t>
            </a:r>
          </a:p>
          <a:p>
            <a:r>
              <a:rPr lang="en-US" sz="2600" dirty="0"/>
              <a:t>Non-relational data</a:t>
            </a:r>
          </a:p>
          <a:p>
            <a:r>
              <a:rPr lang="en-US" sz="2600" dirty="0"/>
              <a:t>No need for complex joins</a:t>
            </a:r>
          </a:p>
          <a:p>
            <a:r>
              <a:rPr lang="en-US" sz="2600" dirty="0"/>
              <a:t>Store many TB (or PB) of data</a:t>
            </a:r>
          </a:p>
          <a:p>
            <a:r>
              <a:rPr lang="en-US" sz="2600" dirty="0"/>
              <a:t>Very data intensive workload</a:t>
            </a:r>
          </a:p>
          <a:p>
            <a:r>
              <a:rPr lang="en-US" sz="2600" dirty="0"/>
              <a:t>Very high throughput for IOPS</a:t>
            </a:r>
          </a:p>
          <a:p>
            <a:pPr marL="0" indent="0">
              <a:buNone/>
            </a:pPr>
            <a:endParaRPr lang="en-US" dirty="0"/>
          </a:p>
        </p:txBody>
      </p:sp>
    </p:spTree>
    <p:extLst>
      <p:ext uri="{BB962C8B-B14F-4D97-AF65-F5344CB8AC3E}">
        <p14:creationId xmlns:p14="http://schemas.microsoft.com/office/powerpoint/2010/main" val="14038019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3D53-F69B-9B4D-894F-A8F108017763}"/>
              </a:ext>
            </a:extLst>
          </p:cNvPr>
          <p:cNvSpPr>
            <a:spLocks noGrp="1"/>
          </p:cNvSpPr>
          <p:nvPr>
            <p:ph type="title"/>
          </p:nvPr>
        </p:nvSpPr>
        <p:spPr/>
        <p:txBody>
          <a:bodyPr/>
          <a:lstStyle/>
          <a:p>
            <a:r>
              <a:rPr lang="en-US" dirty="0"/>
              <a:t>Readings</a:t>
            </a:r>
          </a:p>
        </p:txBody>
      </p:sp>
      <p:sp>
        <p:nvSpPr>
          <p:cNvPr id="3" name="Content Placeholder 2">
            <a:extLst>
              <a:ext uri="{FF2B5EF4-FFF2-40B4-BE49-F238E27FC236}">
                <a16:creationId xmlns:a16="http://schemas.microsoft.com/office/drawing/2014/main" id="{41F4B6B4-2922-764D-A5D1-ABC8D71E1247}"/>
              </a:ext>
            </a:extLst>
          </p:cNvPr>
          <p:cNvSpPr>
            <a:spLocks noGrp="1"/>
          </p:cNvSpPr>
          <p:nvPr>
            <p:ph idx="1"/>
          </p:nvPr>
        </p:nvSpPr>
        <p:spPr/>
        <p:txBody>
          <a:bodyPr>
            <a:normAutofit fontScale="40000" lnSpcReduction="20000"/>
          </a:bodyPr>
          <a:lstStyle/>
          <a:p>
            <a:pPr marL="0" indent="0">
              <a:buNone/>
            </a:pPr>
            <a:r>
              <a:rPr lang="en-US" dirty="0"/>
              <a:t>Books:</a:t>
            </a:r>
          </a:p>
          <a:p>
            <a:r>
              <a:rPr lang="en-US" dirty="0"/>
              <a:t>Architecting Software Intensive Systems: A Practitioners Guide 1st Edition</a:t>
            </a:r>
            <a:br>
              <a:rPr lang="en-US" dirty="0"/>
            </a:br>
            <a:r>
              <a:rPr lang="en-US" dirty="0"/>
              <a:t>Anthony J. </a:t>
            </a:r>
            <a:r>
              <a:rPr lang="en-US" dirty="0" err="1"/>
              <a:t>Lattanze</a:t>
            </a:r>
            <a:r>
              <a:rPr lang="en-US" dirty="0"/>
              <a:t> </a:t>
            </a:r>
          </a:p>
          <a:p>
            <a:r>
              <a:rPr lang="en-US" dirty="0"/>
              <a:t>Documenting Software Architectures: Views and Beyond 2nd Edition</a:t>
            </a:r>
            <a:br>
              <a:rPr lang="en-US" dirty="0"/>
            </a:br>
            <a:r>
              <a:rPr lang="en-US" dirty="0"/>
              <a:t>Paul Clements, Felix Bachmann, Len Bass</a:t>
            </a:r>
          </a:p>
          <a:p>
            <a:r>
              <a:rPr lang="en-US" dirty="0"/>
              <a:t>Software Architecture in Practice (SEI Series in Software Engineering) 3rd Edition</a:t>
            </a:r>
            <a:br>
              <a:rPr lang="en-US" dirty="0"/>
            </a:br>
            <a:r>
              <a:rPr lang="en-US" dirty="0"/>
              <a:t>Len Bass, Paul Clements  Rick </a:t>
            </a:r>
            <a:r>
              <a:rPr lang="en-US" dirty="0" err="1"/>
              <a:t>Kazman</a:t>
            </a:r>
            <a:endParaRPr lang="en-US" dirty="0"/>
          </a:p>
          <a:p>
            <a:pPr marL="0" indent="0">
              <a:buNone/>
            </a:pPr>
            <a:r>
              <a:rPr lang="en-US" dirty="0"/>
              <a:t>Whitepapers:</a:t>
            </a:r>
          </a:p>
          <a:p>
            <a:r>
              <a:rPr lang="en-US" dirty="0"/>
              <a:t>Google File System</a:t>
            </a:r>
          </a:p>
          <a:p>
            <a:r>
              <a:rPr lang="en-US" dirty="0"/>
              <a:t>Big Table</a:t>
            </a:r>
          </a:p>
          <a:p>
            <a:r>
              <a:rPr lang="en-US" sz="2400" dirty="0"/>
              <a:t>MapReduce: Simplified Data Processing on Large Clusters </a:t>
            </a:r>
          </a:p>
          <a:p>
            <a:r>
              <a:rPr lang="en-US" sz="2400" dirty="0"/>
              <a:t>Scaling </a:t>
            </a:r>
            <a:r>
              <a:rPr lang="en-US" sz="2400" dirty="0" err="1"/>
              <a:t>Memcache</a:t>
            </a:r>
            <a:r>
              <a:rPr lang="en-US" sz="2400" dirty="0"/>
              <a:t> at Facebook </a:t>
            </a:r>
          </a:p>
          <a:p>
            <a:r>
              <a:rPr lang="en-US" sz="2400" dirty="0"/>
              <a:t>TAO: Facebook’s Distributed Data Store for the Social Graph</a:t>
            </a:r>
          </a:p>
          <a:p>
            <a:r>
              <a:rPr lang="en-US" sz="2400" dirty="0" err="1"/>
              <a:t>Paxos</a:t>
            </a:r>
            <a:r>
              <a:rPr lang="en-US" sz="2400" dirty="0"/>
              <a:t> vs Raft: Have we reached consensus on distributed consensus? </a:t>
            </a:r>
          </a:p>
          <a:p>
            <a:pPr marL="0" indent="0">
              <a:buNone/>
            </a:pPr>
            <a:r>
              <a:rPr lang="en-US" dirty="0"/>
              <a:t>Other resources:</a:t>
            </a:r>
          </a:p>
          <a:p>
            <a:r>
              <a:rPr lang="en-US" dirty="0"/>
              <a:t>System design premier</a:t>
            </a:r>
            <a:br>
              <a:rPr lang="en-US" dirty="0"/>
            </a:br>
            <a:r>
              <a:rPr lang="en-US" dirty="0">
                <a:hlinkClick r:id="rId4"/>
              </a:rPr>
              <a:t>https://github.com/donnemartin/system-design-primer</a:t>
            </a:r>
            <a:endParaRPr lang="en-US" dirty="0"/>
          </a:p>
          <a:p>
            <a:r>
              <a:rPr lang="en-US" dirty="0"/>
              <a:t>High scalability</a:t>
            </a:r>
            <a:br>
              <a:rPr lang="en-US" dirty="0"/>
            </a:br>
            <a:r>
              <a:rPr lang="en-US" dirty="0">
                <a:hlinkClick r:id="rId5"/>
              </a:rPr>
              <a:t>http://highscalability.com/</a:t>
            </a:r>
            <a:endParaRPr lang="en-US" dirty="0"/>
          </a:p>
          <a:p>
            <a:r>
              <a:rPr lang="en-US" dirty="0"/>
              <a:t>High load</a:t>
            </a:r>
            <a:br>
              <a:rPr lang="en-US" dirty="0"/>
            </a:br>
            <a:r>
              <a:rPr lang="en-US" dirty="0">
                <a:hlinkClick r:id="rId6"/>
              </a:rPr>
              <a:t>https://www.highload.ru/</a:t>
            </a:r>
            <a:r>
              <a:rPr lang="en-US" dirty="0"/>
              <a:t> </a:t>
            </a:r>
          </a:p>
        </p:txBody>
      </p:sp>
      <p:sp>
        <p:nvSpPr>
          <p:cNvPr id="4" name="Date Placeholder 3">
            <a:extLst>
              <a:ext uri="{FF2B5EF4-FFF2-40B4-BE49-F238E27FC236}">
                <a16:creationId xmlns:a16="http://schemas.microsoft.com/office/drawing/2014/main" id="{435C121C-1AAC-3842-8080-98A7EF08C38B}"/>
              </a:ext>
            </a:extLst>
          </p:cNvPr>
          <p:cNvSpPr>
            <a:spLocks noGrp="1"/>
          </p:cNvSpPr>
          <p:nvPr>
            <p:ph type="dt" sz="half" idx="10"/>
          </p:nvPr>
        </p:nvSpPr>
        <p:spPr/>
        <p:txBody>
          <a:bodyPr/>
          <a:lstStyle/>
          <a:p>
            <a:fld id="{8C49B9C5-CAB5-7944-9DCA-F4EBD3A0EE58}" type="datetime1">
              <a:rPr lang="en-US" smtClean="0"/>
              <a:t>11/15/20</a:t>
            </a:fld>
            <a:endParaRPr lang="en-US" dirty="0"/>
          </a:p>
        </p:txBody>
      </p:sp>
      <p:sp>
        <p:nvSpPr>
          <p:cNvPr id="5" name="Slide Number Placeholder 4">
            <a:extLst>
              <a:ext uri="{FF2B5EF4-FFF2-40B4-BE49-F238E27FC236}">
                <a16:creationId xmlns:a16="http://schemas.microsoft.com/office/drawing/2014/main" id="{C65E2C1E-4EE0-A74C-8466-A8786994C7D5}"/>
              </a:ext>
            </a:extLst>
          </p:cNvPr>
          <p:cNvSpPr>
            <a:spLocks noGrp="1"/>
          </p:cNvSpPr>
          <p:nvPr>
            <p:ph type="sldNum" sz="quarter" idx="12"/>
          </p:nvPr>
        </p:nvSpPr>
        <p:spPr/>
        <p:txBody>
          <a:bodyPr/>
          <a:lstStyle/>
          <a:p>
            <a:fld id="{6D72DC05-7D99-704D-987E-FD4BAB94D434}" type="slidenum">
              <a:rPr lang="en-US" smtClean="0"/>
              <a:t>114</a:t>
            </a:fld>
            <a:endParaRPr lang="en-US"/>
          </a:p>
        </p:txBody>
      </p:sp>
    </p:spTree>
    <p:extLst>
      <p:ext uri="{BB962C8B-B14F-4D97-AF65-F5344CB8AC3E}">
        <p14:creationId xmlns:p14="http://schemas.microsoft.com/office/powerpoint/2010/main" val="423004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EFCE-B529-DE4C-9703-EBF8F0BF9D4B}"/>
              </a:ext>
            </a:extLst>
          </p:cNvPr>
          <p:cNvSpPr>
            <a:spLocks noGrp="1"/>
          </p:cNvSpPr>
          <p:nvPr>
            <p:ph type="title"/>
          </p:nvPr>
        </p:nvSpPr>
        <p:spPr/>
        <p:txBody>
          <a:bodyPr/>
          <a:lstStyle/>
          <a:p>
            <a:r>
              <a:rPr lang="en-US" dirty="0"/>
              <a:t>Example</a:t>
            </a:r>
          </a:p>
        </p:txBody>
      </p:sp>
      <p:pic>
        <p:nvPicPr>
          <p:cNvPr id="4" name="Picture 3">
            <a:extLst>
              <a:ext uri="{FF2B5EF4-FFF2-40B4-BE49-F238E27FC236}">
                <a16:creationId xmlns:a16="http://schemas.microsoft.com/office/drawing/2014/main" id="{8B4A6240-5460-1A42-92C4-2110C6F9B652}"/>
              </a:ext>
            </a:extLst>
          </p:cNvPr>
          <p:cNvPicPr>
            <a:picLocks noChangeAspect="1"/>
          </p:cNvPicPr>
          <p:nvPr/>
        </p:nvPicPr>
        <p:blipFill>
          <a:blip r:embed="rId2"/>
          <a:stretch>
            <a:fillRect/>
          </a:stretch>
        </p:blipFill>
        <p:spPr>
          <a:xfrm>
            <a:off x="1676551" y="2046452"/>
            <a:ext cx="8838898" cy="3481990"/>
          </a:xfrm>
          <a:prstGeom prst="rect">
            <a:avLst/>
          </a:prstGeom>
        </p:spPr>
      </p:pic>
      <p:sp>
        <p:nvSpPr>
          <p:cNvPr id="5" name="Date Placeholder 4">
            <a:extLst>
              <a:ext uri="{FF2B5EF4-FFF2-40B4-BE49-F238E27FC236}">
                <a16:creationId xmlns:a16="http://schemas.microsoft.com/office/drawing/2014/main" id="{A5B06884-6F66-AD40-B863-E8790A836EA3}"/>
              </a:ext>
            </a:extLst>
          </p:cNvPr>
          <p:cNvSpPr>
            <a:spLocks noGrp="1"/>
          </p:cNvSpPr>
          <p:nvPr>
            <p:ph type="dt" sz="half" idx="10"/>
          </p:nvPr>
        </p:nvSpPr>
        <p:spPr/>
        <p:txBody>
          <a:bodyPr/>
          <a:lstStyle/>
          <a:p>
            <a:fld id="{4DBEC2B1-9222-DF45-8EB7-D46BB2525787}" type="datetime1">
              <a:rPr lang="en-US" smtClean="0"/>
              <a:t>11/13/20</a:t>
            </a:fld>
            <a:endParaRPr lang="en-US"/>
          </a:p>
        </p:txBody>
      </p:sp>
      <p:sp>
        <p:nvSpPr>
          <p:cNvPr id="6" name="Slide Number Placeholder 5">
            <a:extLst>
              <a:ext uri="{FF2B5EF4-FFF2-40B4-BE49-F238E27FC236}">
                <a16:creationId xmlns:a16="http://schemas.microsoft.com/office/drawing/2014/main" id="{47FA67FC-9EB1-F144-9E71-E62CA159813A}"/>
              </a:ext>
            </a:extLst>
          </p:cNvPr>
          <p:cNvSpPr>
            <a:spLocks noGrp="1"/>
          </p:cNvSpPr>
          <p:nvPr>
            <p:ph type="sldNum" sz="quarter" idx="12"/>
          </p:nvPr>
        </p:nvSpPr>
        <p:spPr/>
        <p:txBody>
          <a:bodyPr/>
          <a:lstStyle/>
          <a:p>
            <a:fld id="{6D72DC05-7D99-704D-987E-FD4BAB94D434}" type="slidenum">
              <a:rPr lang="en-US" smtClean="0"/>
              <a:t>13</a:t>
            </a:fld>
            <a:endParaRPr lang="en-US"/>
          </a:p>
        </p:txBody>
      </p:sp>
    </p:spTree>
    <p:extLst>
      <p:ext uri="{BB962C8B-B14F-4D97-AF65-F5344CB8AC3E}">
        <p14:creationId xmlns:p14="http://schemas.microsoft.com/office/powerpoint/2010/main" val="657065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7511-FA4A-2A41-A74F-43CB36E883B8}"/>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E20D6CDE-3941-F648-A234-7CDE3C59B7BE}"/>
              </a:ext>
            </a:extLst>
          </p:cNvPr>
          <p:cNvSpPr>
            <a:spLocks noGrp="1"/>
          </p:cNvSpPr>
          <p:nvPr>
            <p:ph idx="1"/>
          </p:nvPr>
        </p:nvSpPr>
        <p:spPr/>
        <p:txBody>
          <a:bodyPr/>
          <a:lstStyle/>
          <a:p>
            <a:pPr marL="0" indent="0">
              <a:buNone/>
            </a:pPr>
            <a:r>
              <a:rPr lang="en-US" dirty="0"/>
              <a:t>Some existing file systems:</a:t>
            </a:r>
          </a:p>
          <a:p>
            <a:r>
              <a:rPr lang="en-US" dirty="0"/>
              <a:t>FAT32 – up to 4 GB files due to 32-bit limit</a:t>
            </a:r>
          </a:p>
          <a:p>
            <a:r>
              <a:rPr lang="en-US" dirty="0" err="1"/>
              <a:t>ExFAT</a:t>
            </a:r>
            <a:endParaRPr lang="en-US" dirty="0"/>
          </a:p>
          <a:p>
            <a:r>
              <a:rPr lang="en-US" dirty="0"/>
              <a:t>NTFS</a:t>
            </a:r>
          </a:p>
          <a:p>
            <a:r>
              <a:rPr lang="en-US" dirty="0"/>
              <a:t>ext3, ext4, …</a:t>
            </a:r>
          </a:p>
          <a:p>
            <a:r>
              <a:rPr lang="en-US" dirty="0"/>
              <a:t>IBM Linear Tape File System - Single Drive Edition – allows to store data into magnetic tapes</a:t>
            </a:r>
          </a:p>
          <a:p>
            <a:r>
              <a:rPr lang="en-US" dirty="0"/>
              <a:t>NFS, AFS – network file systems</a:t>
            </a:r>
          </a:p>
        </p:txBody>
      </p:sp>
      <p:sp>
        <p:nvSpPr>
          <p:cNvPr id="4" name="Date Placeholder 3">
            <a:extLst>
              <a:ext uri="{FF2B5EF4-FFF2-40B4-BE49-F238E27FC236}">
                <a16:creationId xmlns:a16="http://schemas.microsoft.com/office/drawing/2014/main" id="{728781C2-7A48-C541-8307-B845E6EB6F81}"/>
              </a:ext>
            </a:extLst>
          </p:cNvPr>
          <p:cNvSpPr>
            <a:spLocks noGrp="1"/>
          </p:cNvSpPr>
          <p:nvPr>
            <p:ph type="dt" sz="half" idx="10"/>
          </p:nvPr>
        </p:nvSpPr>
        <p:spPr/>
        <p:txBody>
          <a:bodyPr/>
          <a:lstStyle/>
          <a:p>
            <a:fld id="{5DCF0DC6-A92D-1140-ABC4-5DC1B83D81E4}" type="datetime1">
              <a:rPr lang="en-US" smtClean="0"/>
              <a:t>11/13/20</a:t>
            </a:fld>
            <a:endParaRPr lang="en-US"/>
          </a:p>
        </p:txBody>
      </p:sp>
      <p:sp>
        <p:nvSpPr>
          <p:cNvPr id="5" name="Slide Number Placeholder 4">
            <a:extLst>
              <a:ext uri="{FF2B5EF4-FFF2-40B4-BE49-F238E27FC236}">
                <a16:creationId xmlns:a16="http://schemas.microsoft.com/office/drawing/2014/main" id="{FA83E35B-B262-7B44-BA4E-BD34AFEA6614}"/>
              </a:ext>
            </a:extLst>
          </p:cNvPr>
          <p:cNvSpPr>
            <a:spLocks noGrp="1"/>
          </p:cNvSpPr>
          <p:nvPr>
            <p:ph type="sldNum" sz="quarter" idx="12"/>
          </p:nvPr>
        </p:nvSpPr>
        <p:spPr/>
        <p:txBody>
          <a:bodyPr/>
          <a:lstStyle/>
          <a:p>
            <a:fld id="{6D72DC05-7D99-704D-987E-FD4BAB94D434}" type="slidenum">
              <a:rPr lang="en-US" smtClean="0"/>
              <a:t>14</a:t>
            </a:fld>
            <a:endParaRPr lang="en-US"/>
          </a:p>
        </p:txBody>
      </p:sp>
    </p:spTree>
    <p:extLst>
      <p:ext uri="{BB962C8B-B14F-4D97-AF65-F5344CB8AC3E}">
        <p14:creationId xmlns:p14="http://schemas.microsoft.com/office/powerpoint/2010/main" val="118111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B936-45AC-514B-8903-FFA9524A90A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53498062-5240-6749-A259-D8E45F93DBCA}"/>
              </a:ext>
            </a:extLst>
          </p:cNvPr>
          <p:cNvSpPr>
            <a:spLocks noGrp="1"/>
          </p:cNvSpPr>
          <p:nvPr>
            <p:ph idx="1"/>
          </p:nvPr>
        </p:nvSpPr>
        <p:spPr/>
        <p:txBody>
          <a:bodyPr/>
          <a:lstStyle/>
          <a:p>
            <a:pPr marL="0" indent="0">
              <a:buNone/>
            </a:pPr>
            <a:r>
              <a:rPr lang="en-US" dirty="0"/>
              <a:t>What if:</a:t>
            </a:r>
          </a:p>
          <a:p>
            <a:r>
              <a:rPr lang="en-US" dirty="0"/>
              <a:t>I need to support 1000s of users?</a:t>
            </a:r>
          </a:p>
          <a:p>
            <a:r>
              <a:rPr lang="en-US" dirty="0"/>
              <a:t>I need to support very large files? Up to 100s GBs?</a:t>
            </a:r>
          </a:p>
          <a:p>
            <a:r>
              <a:rPr lang="en-US" dirty="0"/>
              <a:t>I need to support very large capacity? Up to 100s TBs?</a:t>
            </a:r>
          </a:p>
          <a:p>
            <a:pPr marL="0" indent="0">
              <a:buNone/>
            </a:pPr>
            <a:endParaRPr lang="en-US" dirty="0"/>
          </a:p>
          <a:p>
            <a:pPr marL="0" indent="0">
              <a:buNone/>
            </a:pPr>
            <a:r>
              <a:rPr lang="en-US" dirty="0"/>
              <a:t>Maybe Google File System?</a:t>
            </a:r>
          </a:p>
          <a:p>
            <a:endParaRPr lang="en-US" dirty="0"/>
          </a:p>
        </p:txBody>
      </p:sp>
      <p:sp>
        <p:nvSpPr>
          <p:cNvPr id="5" name="Date Placeholder 4">
            <a:extLst>
              <a:ext uri="{FF2B5EF4-FFF2-40B4-BE49-F238E27FC236}">
                <a16:creationId xmlns:a16="http://schemas.microsoft.com/office/drawing/2014/main" id="{4C2941B7-9A32-C142-BBEC-E25BC2747CBA}"/>
              </a:ext>
            </a:extLst>
          </p:cNvPr>
          <p:cNvSpPr>
            <a:spLocks noGrp="1"/>
          </p:cNvSpPr>
          <p:nvPr>
            <p:ph type="dt" sz="half" idx="10"/>
          </p:nvPr>
        </p:nvSpPr>
        <p:spPr/>
        <p:txBody>
          <a:bodyPr/>
          <a:lstStyle/>
          <a:p>
            <a:fld id="{80AFC3DF-C1F0-D843-ABC1-7758220079CE}" type="datetime1">
              <a:rPr lang="en-US" smtClean="0"/>
              <a:t>11/13/20</a:t>
            </a:fld>
            <a:endParaRPr lang="en-US"/>
          </a:p>
        </p:txBody>
      </p:sp>
      <p:sp>
        <p:nvSpPr>
          <p:cNvPr id="6" name="Slide Number Placeholder 5">
            <a:extLst>
              <a:ext uri="{FF2B5EF4-FFF2-40B4-BE49-F238E27FC236}">
                <a16:creationId xmlns:a16="http://schemas.microsoft.com/office/drawing/2014/main" id="{013E0FCB-02B4-3A47-B29A-D0A4967C05CE}"/>
              </a:ext>
            </a:extLst>
          </p:cNvPr>
          <p:cNvSpPr>
            <a:spLocks noGrp="1"/>
          </p:cNvSpPr>
          <p:nvPr>
            <p:ph type="sldNum" sz="quarter" idx="12"/>
          </p:nvPr>
        </p:nvSpPr>
        <p:spPr/>
        <p:txBody>
          <a:bodyPr/>
          <a:lstStyle/>
          <a:p>
            <a:fld id="{6D72DC05-7D99-704D-987E-FD4BAB94D434}" type="slidenum">
              <a:rPr lang="en-US" smtClean="0"/>
              <a:t>15</a:t>
            </a:fld>
            <a:endParaRPr lang="en-US"/>
          </a:p>
        </p:txBody>
      </p:sp>
    </p:spTree>
    <p:extLst>
      <p:ext uri="{BB962C8B-B14F-4D97-AF65-F5344CB8AC3E}">
        <p14:creationId xmlns:p14="http://schemas.microsoft.com/office/powerpoint/2010/main" val="2475602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0F8A-0F74-3C4F-9B1D-1E12F641CD3F}"/>
              </a:ext>
            </a:extLst>
          </p:cNvPr>
          <p:cNvSpPr>
            <a:spLocks noGrp="1"/>
          </p:cNvSpPr>
          <p:nvPr>
            <p:ph type="title"/>
          </p:nvPr>
        </p:nvSpPr>
        <p:spPr/>
        <p:txBody>
          <a:bodyPr/>
          <a:lstStyle/>
          <a:p>
            <a:r>
              <a:rPr lang="en-US" dirty="0"/>
              <a:t>Architectural Drivers</a:t>
            </a:r>
          </a:p>
        </p:txBody>
      </p:sp>
      <p:sp>
        <p:nvSpPr>
          <p:cNvPr id="3" name="Text Placeholder 2">
            <a:extLst>
              <a:ext uri="{FF2B5EF4-FFF2-40B4-BE49-F238E27FC236}">
                <a16:creationId xmlns:a16="http://schemas.microsoft.com/office/drawing/2014/main" id="{C26829F2-ED89-FF48-821E-4C9A89E7AC2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B87FD1B-EDD2-1449-B140-421060E7FAA8}"/>
              </a:ext>
            </a:extLst>
          </p:cNvPr>
          <p:cNvSpPr>
            <a:spLocks noGrp="1"/>
          </p:cNvSpPr>
          <p:nvPr>
            <p:ph type="dt" sz="half" idx="10"/>
          </p:nvPr>
        </p:nvSpPr>
        <p:spPr/>
        <p:txBody>
          <a:bodyPr/>
          <a:lstStyle/>
          <a:p>
            <a:fld id="{90ABA8AA-ABB4-6744-B4D1-9C0A970A257B}" type="datetime1">
              <a:rPr lang="en-US" smtClean="0"/>
              <a:t>11/13/20</a:t>
            </a:fld>
            <a:endParaRPr lang="en-US"/>
          </a:p>
        </p:txBody>
      </p:sp>
      <p:sp>
        <p:nvSpPr>
          <p:cNvPr id="5" name="Slide Number Placeholder 4">
            <a:extLst>
              <a:ext uri="{FF2B5EF4-FFF2-40B4-BE49-F238E27FC236}">
                <a16:creationId xmlns:a16="http://schemas.microsoft.com/office/drawing/2014/main" id="{EF360E0F-0B7C-3A47-BC45-33F19CF194E1}"/>
              </a:ext>
            </a:extLst>
          </p:cNvPr>
          <p:cNvSpPr>
            <a:spLocks noGrp="1"/>
          </p:cNvSpPr>
          <p:nvPr>
            <p:ph type="sldNum" sz="quarter" idx="12"/>
          </p:nvPr>
        </p:nvSpPr>
        <p:spPr/>
        <p:txBody>
          <a:bodyPr/>
          <a:lstStyle/>
          <a:p>
            <a:fld id="{6D72DC05-7D99-704D-987E-FD4BAB94D434}" type="slidenum">
              <a:rPr lang="en-US" smtClean="0"/>
              <a:t>16</a:t>
            </a:fld>
            <a:endParaRPr lang="en-US"/>
          </a:p>
        </p:txBody>
      </p:sp>
    </p:spTree>
    <p:extLst>
      <p:ext uri="{BB962C8B-B14F-4D97-AF65-F5344CB8AC3E}">
        <p14:creationId xmlns:p14="http://schemas.microsoft.com/office/powerpoint/2010/main" val="1345103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5781-E7B2-CF44-800F-F93DB3375F14}"/>
              </a:ext>
            </a:extLst>
          </p:cNvPr>
          <p:cNvSpPr>
            <a:spLocks noGrp="1"/>
          </p:cNvSpPr>
          <p:nvPr>
            <p:ph type="title"/>
          </p:nvPr>
        </p:nvSpPr>
        <p:spPr/>
        <p:txBody>
          <a:bodyPr/>
          <a:lstStyle/>
          <a:p>
            <a:r>
              <a:rPr lang="en-US" dirty="0"/>
              <a:t>Business context</a:t>
            </a:r>
          </a:p>
        </p:txBody>
      </p:sp>
      <p:sp>
        <p:nvSpPr>
          <p:cNvPr id="3" name="Content Placeholder 2">
            <a:extLst>
              <a:ext uri="{FF2B5EF4-FFF2-40B4-BE49-F238E27FC236}">
                <a16:creationId xmlns:a16="http://schemas.microsoft.com/office/drawing/2014/main" id="{092A4D91-99F4-F641-8406-405FD086A5BC}"/>
              </a:ext>
            </a:extLst>
          </p:cNvPr>
          <p:cNvSpPr>
            <a:spLocks noGrp="1"/>
          </p:cNvSpPr>
          <p:nvPr>
            <p:ph idx="1"/>
          </p:nvPr>
        </p:nvSpPr>
        <p:spPr/>
        <p:txBody>
          <a:bodyPr>
            <a:normAutofit lnSpcReduction="10000"/>
          </a:bodyPr>
          <a:lstStyle/>
          <a:p>
            <a:r>
              <a:rPr lang="en-US" dirty="0"/>
              <a:t>The overall business context needs to be recognized</a:t>
            </a:r>
          </a:p>
          <a:p>
            <a:r>
              <a:rPr lang="en-US" dirty="0"/>
              <a:t>The aspects of the business context that impact the system need to be identified</a:t>
            </a:r>
          </a:p>
          <a:p>
            <a:r>
              <a:rPr lang="en-US" dirty="0"/>
              <a:t>These aspects of the business context need to be articulated in a way that’s actionable</a:t>
            </a:r>
          </a:p>
          <a:p>
            <a:r>
              <a:rPr lang="en-US" dirty="0"/>
              <a:t>The relationship between design decisions and these business concerns need to be understood</a:t>
            </a:r>
          </a:p>
          <a:p>
            <a:r>
              <a:rPr lang="en-US" dirty="0"/>
              <a:t>If the business context cannot be fully accommodated, the business context needs to be refined in a way that can be supported by the design</a:t>
            </a:r>
          </a:p>
        </p:txBody>
      </p:sp>
      <p:sp>
        <p:nvSpPr>
          <p:cNvPr id="4" name="Date Placeholder 3">
            <a:extLst>
              <a:ext uri="{FF2B5EF4-FFF2-40B4-BE49-F238E27FC236}">
                <a16:creationId xmlns:a16="http://schemas.microsoft.com/office/drawing/2014/main" id="{4A1CB41F-4670-134B-BC62-571FB11552A4}"/>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EFE8DE76-1A34-924A-A5E7-088D7D83D854}"/>
              </a:ext>
            </a:extLst>
          </p:cNvPr>
          <p:cNvSpPr>
            <a:spLocks noGrp="1"/>
          </p:cNvSpPr>
          <p:nvPr>
            <p:ph type="sldNum" sz="quarter" idx="12"/>
          </p:nvPr>
        </p:nvSpPr>
        <p:spPr/>
        <p:txBody>
          <a:bodyPr/>
          <a:lstStyle/>
          <a:p>
            <a:fld id="{6D72DC05-7D99-704D-987E-FD4BAB94D434}" type="slidenum">
              <a:rPr lang="en-US" smtClean="0"/>
              <a:t>17</a:t>
            </a:fld>
            <a:endParaRPr lang="en-US"/>
          </a:p>
        </p:txBody>
      </p:sp>
    </p:spTree>
    <p:extLst>
      <p:ext uri="{BB962C8B-B14F-4D97-AF65-F5344CB8AC3E}">
        <p14:creationId xmlns:p14="http://schemas.microsoft.com/office/powerpoint/2010/main" val="308536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708D-604A-C447-93E9-BA4F23B01544}"/>
              </a:ext>
            </a:extLst>
          </p:cNvPr>
          <p:cNvSpPr>
            <a:spLocks noGrp="1"/>
          </p:cNvSpPr>
          <p:nvPr>
            <p:ph type="title"/>
          </p:nvPr>
        </p:nvSpPr>
        <p:spPr/>
        <p:txBody>
          <a:bodyPr/>
          <a:lstStyle/>
          <a:p>
            <a:r>
              <a:rPr lang="en-US" dirty="0"/>
              <a:t>Architectural Alignment</a:t>
            </a:r>
          </a:p>
        </p:txBody>
      </p:sp>
      <p:sp>
        <p:nvSpPr>
          <p:cNvPr id="4" name="Date Placeholder 3">
            <a:extLst>
              <a:ext uri="{FF2B5EF4-FFF2-40B4-BE49-F238E27FC236}">
                <a16:creationId xmlns:a16="http://schemas.microsoft.com/office/drawing/2014/main" id="{0C20CD29-3B12-5940-B47A-36E7A448CEC4}"/>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30426A0B-2F66-F749-8325-122BD1A40400}"/>
              </a:ext>
            </a:extLst>
          </p:cNvPr>
          <p:cNvSpPr>
            <a:spLocks noGrp="1"/>
          </p:cNvSpPr>
          <p:nvPr>
            <p:ph type="sldNum" sz="quarter" idx="12"/>
          </p:nvPr>
        </p:nvSpPr>
        <p:spPr/>
        <p:txBody>
          <a:bodyPr/>
          <a:lstStyle/>
          <a:p>
            <a:fld id="{6D72DC05-7D99-704D-987E-FD4BAB94D434}" type="slidenum">
              <a:rPr lang="en-US" smtClean="0"/>
              <a:t>18</a:t>
            </a:fld>
            <a:endParaRPr lang="en-US"/>
          </a:p>
        </p:txBody>
      </p:sp>
      <p:sp>
        <p:nvSpPr>
          <p:cNvPr id="6" name="Rectangle 5">
            <a:extLst>
              <a:ext uri="{FF2B5EF4-FFF2-40B4-BE49-F238E27FC236}">
                <a16:creationId xmlns:a16="http://schemas.microsoft.com/office/drawing/2014/main" id="{06C0386C-6E1F-6241-B6BF-159071E4865C}"/>
              </a:ext>
            </a:extLst>
          </p:cNvPr>
          <p:cNvSpPr/>
          <p:nvPr/>
        </p:nvSpPr>
        <p:spPr>
          <a:xfrm>
            <a:off x="4319752" y="1902373"/>
            <a:ext cx="3867807" cy="8092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Business Context</a:t>
            </a:r>
          </a:p>
        </p:txBody>
      </p:sp>
      <p:sp>
        <p:nvSpPr>
          <p:cNvPr id="7" name="Rectangle 6">
            <a:extLst>
              <a:ext uri="{FF2B5EF4-FFF2-40B4-BE49-F238E27FC236}">
                <a16:creationId xmlns:a16="http://schemas.microsoft.com/office/drawing/2014/main" id="{3C2F96A9-908A-C141-B83D-84ACCA2EB02D}"/>
              </a:ext>
            </a:extLst>
          </p:cNvPr>
          <p:cNvSpPr/>
          <p:nvPr/>
        </p:nvSpPr>
        <p:spPr>
          <a:xfrm>
            <a:off x="4319751" y="3264817"/>
            <a:ext cx="3867807" cy="8092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Architectural Drivers</a:t>
            </a:r>
          </a:p>
        </p:txBody>
      </p:sp>
      <p:sp>
        <p:nvSpPr>
          <p:cNvPr id="8" name="Rectangle 7">
            <a:extLst>
              <a:ext uri="{FF2B5EF4-FFF2-40B4-BE49-F238E27FC236}">
                <a16:creationId xmlns:a16="http://schemas.microsoft.com/office/drawing/2014/main" id="{08B38745-1ED7-014D-8E82-D2FA386E45BF}"/>
              </a:ext>
            </a:extLst>
          </p:cNvPr>
          <p:cNvSpPr/>
          <p:nvPr/>
        </p:nvSpPr>
        <p:spPr>
          <a:xfrm>
            <a:off x="4319751" y="4627262"/>
            <a:ext cx="3867807" cy="8092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Design Decision</a:t>
            </a:r>
          </a:p>
        </p:txBody>
      </p:sp>
      <p:sp>
        <p:nvSpPr>
          <p:cNvPr id="9" name="Down Arrow 8">
            <a:extLst>
              <a:ext uri="{FF2B5EF4-FFF2-40B4-BE49-F238E27FC236}">
                <a16:creationId xmlns:a16="http://schemas.microsoft.com/office/drawing/2014/main" id="{38F1CC6C-24AF-9243-A82C-99AD4F08BFAB}"/>
              </a:ext>
            </a:extLst>
          </p:cNvPr>
          <p:cNvSpPr/>
          <p:nvPr/>
        </p:nvSpPr>
        <p:spPr>
          <a:xfrm>
            <a:off x="5885790" y="2820077"/>
            <a:ext cx="714704" cy="33633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Down Arrow 9">
            <a:extLst>
              <a:ext uri="{FF2B5EF4-FFF2-40B4-BE49-F238E27FC236}">
                <a16:creationId xmlns:a16="http://schemas.microsoft.com/office/drawing/2014/main" id="{C429143B-A0D2-E448-97FA-15A3DBE3C7AC}"/>
              </a:ext>
            </a:extLst>
          </p:cNvPr>
          <p:cNvSpPr/>
          <p:nvPr/>
        </p:nvSpPr>
        <p:spPr>
          <a:xfrm>
            <a:off x="5896302" y="4182522"/>
            <a:ext cx="714704" cy="33633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Curved Right Arrow 10">
            <a:extLst>
              <a:ext uri="{FF2B5EF4-FFF2-40B4-BE49-F238E27FC236}">
                <a16:creationId xmlns:a16="http://schemas.microsoft.com/office/drawing/2014/main" id="{7E2DCEE6-E45C-A047-ABDD-36D61BF472DA}"/>
              </a:ext>
            </a:extLst>
          </p:cNvPr>
          <p:cNvSpPr/>
          <p:nvPr/>
        </p:nvSpPr>
        <p:spPr>
          <a:xfrm flipH="1" flipV="1">
            <a:off x="8271639" y="1975945"/>
            <a:ext cx="945931" cy="3222774"/>
          </a:xfrm>
          <a:prstGeom prst="curvedRightArrow">
            <a:avLst>
              <a:gd name="adj1" fmla="val 37571"/>
              <a:gd name="adj2" fmla="val 73952"/>
              <a:gd name="adj3" fmla="val 2809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7848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E237-DB42-F845-9E82-D6FB03498B81}"/>
              </a:ext>
            </a:extLst>
          </p:cNvPr>
          <p:cNvSpPr>
            <a:spLocks noGrp="1"/>
          </p:cNvSpPr>
          <p:nvPr>
            <p:ph type="title"/>
          </p:nvPr>
        </p:nvSpPr>
        <p:spPr/>
        <p:txBody>
          <a:bodyPr/>
          <a:lstStyle/>
          <a:p>
            <a:r>
              <a:rPr lang="en-US" dirty="0"/>
              <a:t>Architectural Drivers</a:t>
            </a:r>
          </a:p>
        </p:txBody>
      </p:sp>
      <p:sp>
        <p:nvSpPr>
          <p:cNvPr id="3" name="Content Placeholder 2">
            <a:extLst>
              <a:ext uri="{FF2B5EF4-FFF2-40B4-BE49-F238E27FC236}">
                <a16:creationId xmlns:a16="http://schemas.microsoft.com/office/drawing/2014/main" id="{58B74062-38E8-E543-BB6D-C9E0592D35FE}"/>
              </a:ext>
            </a:extLst>
          </p:cNvPr>
          <p:cNvSpPr>
            <a:spLocks noGrp="1"/>
          </p:cNvSpPr>
          <p:nvPr>
            <p:ph idx="1"/>
          </p:nvPr>
        </p:nvSpPr>
        <p:spPr/>
        <p:txBody>
          <a:bodyPr/>
          <a:lstStyle/>
          <a:p>
            <a:r>
              <a:rPr lang="en-US" dirty="0"/>
              <a:t>Functional requirements</a:t>
            </a:r>
          </a:p>
          <a:p>
            <a:r>
              <a:rPr lang="en-US" dirty="0"/>
              <a:t>Business constraints</a:t>
            </a:r>
          </a:p>
          <a:p>
            <a:pPr lvl="1"/>
            <a:r>
              <a:rPr lang="en-US" dirty="0"/>
              <a:t>Time</a:t>
            </a:r>
          </a:p>
          <a:p>
            <a:pPr lvl="1"/>
            <a:r>
              <a:rPr lang="en-US" dirty="0"/>
              <a:t>Budget</a:t>
            </a:r>
          </a:p>
          <a:p>
            <a:pPr lvl="1"/>
            <a:r>
              <a:rPr lang="en-US" dirty="0"/>
              <a:t>Team size</a:t>
            </a:r>
          </a:p>
          <a:p>
            <a:r>
              <a:rPr lang="en-US" dirty="0"/>
              <a:t>Technical constraints</a:t>
            </a:r>
          </a:p>
          <a:p>
            <a:pPr lvl="1"/>
            <a:r>
              <a:rPr lang="en-US" dirty="0"/>
              <a:t>Legacy systems</a:t>
            </a:r>
          </a:p>
          <a:p>
            <a:pPr lvl="1"/>
            <a:r>
              <a:rPr lang="en-US" dirty="0"/>
              <a:t>Programming language</a:t>
            </a:r>
          </a:p>
          <a:p>
            <a:r>
              <a:rPr lang="en-US" dirty="0"/>
              <a:t>Quality attributes</a:t>
            </a:r>
          </a:p>
        </p:txBody>
      </p:sp>
      <p:sp>
        <p:nvSpPr>
          <p:cNvPr id="4" name="Date Placeholder 3">
            <a:extLst>
              <a:ext uri="{FF2B5EF4-FFF2-40B4-BE49-F238E27FC236}">
                <a16:creationId xmlns:a16="http://schemas.microsoft.com/office/drawing/2014/main" id="{2473E126-9CED-4843-A746-FABA702811F6}"/>
              </a:ext>
            </a:extLst>
          </p:cNvPr>
          <p:cNvSpPr>
            <a:spLocks noGrp="1"/>
          </p:cNvSpPr>
          <p:nvPr>
            <p:ph type="dt" sz="half" idx="10"/>
          </p:nvPr>
        </p:nvSpPr>
        <p:spPr/>
        <p:txBody>
          <a:bodyPr/>
          <a:lstStyle/>
          <a:p>
            <a:fld id="{4402A328-A20E-9D41-A677-FCB439103239}" type="datetime1">
              <a:rPr lang="en-US" smtClean="0"/>
              <a:t>11/14/20</a:t>
            </a:fld>
            <a:endParaRPr lang="en-US"/>
          </a:p>
        </p:txBody>
      </p:sp>
      <p:sp>
        <p:nvSpPr>
          <p:cNvPr id="5" name="Slide Number Placeholder 4">
            <a:extLst>
              <a:ext uri="{FF2B5EF4-FFF2-40B4-BE49-F238E27FC236}">
                <a16:creationId xmlns:a16="http://schemas.microsoft.com/office/drawing/2014/main" id="{36CE9DF5-FA5D-5C4F-A604-3672C98130FF}"/>
              </a:ext>
            </a:extLst>
          </p:cNvPr>
          <p:cNvSpPr>
            <a:spLocks noGrp="1"/>
          </p:cNvSpPr>
          <p:nvPr>
            <p:ph type="sldNum" sz="quarter" idx="12"/>
          </p:nvPr>
        </p:nvSpPr>
        <p:spPr/>
        <p:txBody>
          <a:bodyPr/>
          <a:lstStyle/>
          <a:p>
            <a:fld id="{6D72DC05-7D99-704D-987E-FD4BAB94D434}" type="slidenum">
              <a:rPr lang="en-US" smtClean="0"/>
              <a:t>19</a:t>
            </a:fld>
            <a:endParaRPr lang="en-US"/>
          </a:p>
        </p:txBody>
      </p:sp>
    </p:spTree>
    <p:extLst>
      <p:ext uri="{BB962C8B-B14F-4D97-AF65-F5344CB8AC3E}">
        <p14:creationId xmlns:p14="http://schemas.microsoft.com/office/powerpoint/2010/main" val="4000374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E397-C263-2D4F-8B64-71E7075BE557}"/>
              </a:ext>
            </a:extLst>
          </p:cNvPr>
          <p:cNvSpPr>
            <a:spLocks noGrp="1"/>
          </p:cNvSpPr>
          <p:nvPr>
            <p:ph type="title"/>
          </p:nvPr>
        </p:nvSpPr>
        <p:spPr/>
        <p:txBody>
          <a:bodyPr/>
          <a:lstStyle/>
          <a:p>
            <a:r>
              <a:rPr lang="en-US" dirty="0"/>
              <a:t>Quality attributes</a:t>
            </a:r>
          </a:p>
        </p:txBody>
      </p:sp>
      <p:sp>
        <p:nvSpPr>
          <p:cNvPr id="3" name="Content Placeholder 2">
            <a:extLst>
              <a:ext uri="{FF2B5EF4-FFF2-40B4-BE49-F238E27FC236}">
                <a16:creationId xmlns:a16="http://schemas.microsoft.com/office/drawing/2014/main" id="{F15BA0F5-F7D3-424B-9301-8188C3116DDA}"/>
              </a:ext>
            </a:extLst>
          </p:cNvPr>
          <p:cNvSpPr>
            <a:spLocks noGrp="1"/>
          </p:cNvSpPr>
          <p:nvPr>
            <p:ph idx="1"/>
          </p:nvPr>
        </p:nvSpPr>
        <p:spPr/>
        <p:txBody>
          <a:bodyPr/>
          <a:lstStyle/>
          <a:p>
            <a:r>
              <a:rPr lang="en-US" dirty="0"/>
              <a:t>Quality Attributes – characteristics that the system must possess in addition to the functionality</a:t>
            </a:r>
          </a:p>
          <a:p>
            <a:pPr lvl="1"/>
            <a:r>
              <a:rPr lang="en-US" dirty="0"/>
              <a:t>These are sometimes called non-functional requirements or systemic properties</a:t>
            </a:r>
          </a:p>
          <a:p>
            <a:r>
              <a:rPr lang="en-US" dirty="0"/>
              <a:t>Of the architectural drivers, quality attributes are the most difficult to uncover, write down, and verify in the design</a:t>
            </a:r>
          </a:p>
          <a:p>
            <a:r>
              <a:rPr lang="en-US" dirty="0"/>
              <a:t>Quality attributes and constraints drive architectural structure more than functionality</a:t>
            </a:r>
          </a:p>
        </p:txBody>
      </p:sp>
      <p:sp>
        <p:nvSpPr>
          <p:cNvPr id="4" name="Date Placeholder 3">
            <a:extLst>
              <a:ext uri="{FF2B5EF4-FFF2-40B4-BE49-F238E27FC236}">
                <a16:creationId xmlns:a16="http://schemas.microsoft.com/office/drawing/2014/main" id="{7638550C-BE7C-E34C-B5FB-AB629D413328}"/>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D08B3FCE-A748-EC41-915F-EDC0674103E1}"/>
              </a:ext>
            </a:extLst>
          </p:cNvPr>
          <p:cNvSpPr>
            <a:spLocks noGrp="1"/>
          </p:cNvSpPr>
          <p:nvPr>
            <p:ph type="sldNum" sz="quarter" idx="12"/>
          </p:nvPr>
        </p:nvSpPr>
        <p:spPr/>
        <p:txBody>
          <a:bodyPr/>
          <a:lstStyle/>
          <a:p>
            <a:fld id="{6D72DC05-7D99-704D-987E-FD4BAB94D434}" type="slidenum">
              <a:rPr lang="en-US" smtClean="0"/>
              <a:t>20</a:t>
            </a:fld>
            <a:endParaRPr lang="en-US"/>
          </a:p>
        </p:txBody>
      </p:sp>
    </p:spTree>
    <p:extLst>
      <p:ext uri="{BB962C8B-B14F-4D97-AF65-F5344CB8AC3E}">
        <p14:creationId xmlns:p14="http://schemas.microsoft.com/office/powerpoint/2010/main" val="379933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5EE9-2B6E-D04D-BE98-25FB4F9C585A}"/>
              </a:ext>
            </a:extLst>
          </p:cNvPr>
          <p:cNvSpPr>
            <a:spLocks noGrp="1"/>
          </p:cNvSpPr>
          <p:nvPr>
            <p:ph type="title"/>
          </p:nvPr>
        </p:nvSpPr>
        <p:spPr/>
        <p:txBody>
          <a:bodyPr/>
          <a:lstStyle/>
          <a:p>
            <a:r>
              <a:rPr lang="en-US" dirty="0"/>
              <a:t>What is software architecture?</a:t>
            </a:r>
          </a:p>
        </p:txBody>
      </p:sp>
      <p:sp>
        <p:nvSpPr>
          <p:cNvPr id="3" name="Text Placeholder 2">
            <a:extLst>
              <a:ext uri="{FF2B5EF4-FFF2-40B4-BE49-F238E27FC236}">
                <a16:creationId xmlns:a16="http://schemas.microsoft.com/office/drawing/2014/main" id="{7DE413E4-9F6D-CB49-9DAF-ACA8BFE2BCA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815AD5C-B5CC-8E4A-880D-FB20A3C5D245}"/>
              </a:ext>
            </a:extLst>
          </p:cNvPr>
          <p:cNvSpPr>
            <a:spLocks noGrp="1"/>
          </p:cNvSpPr>
          <p:nvPr>
            <p:ph type="dt" sz="half" idx="10"/>
          </p:nvPr>
        </p:nvSpPr>
        <p:spPr/>
        <p:txBody>
          <a:bodyPr/>
          <a:lstStyle/>
          <a:p>
            <a:fld id="{7511F337-D95F-FA43-BFC1-4EDCAC126C0A}" type="datetime1">
              <a:rPr lang="en-US" smtClean="0"/>
              <a:t>11/13/20</a:t>
            </a:fld>
            <a:endParaRPr lang="en-US"/>
          </a:p>
        </p:txBody>
      </p:sp>
      <p:sp>
        <p:nvSpPr>
          <p:cNvPr id="5" name="Slide Number Placeholder 4">
            <a:extLst>
              <a:ext uri="{FF2B5EF4-FFF2-40B4-BE49-F238E27FC236}">
                <a16:creationId xmlns:a16="http://schemas.microsoft.com/office/drawing/2014/main" id="{A19C81C7-48B7-7F44-9F9B-617FF4F4095D}"/>
              </a:ext>
            </a:extLst>
          </p:cNvPr>
          <p:cNvSpPr>
            <a:spLocks noGrp="1"/>
          </p:cNvSpPr>
          <p:nvPr>
            <p:ph type="sldNum" sz="quarter" idx="12"/>
          </p:nvPr>
        </p:nvSpPr>
        <p:spPr/>
        <p:txBody>
          <a:bodyPr/>
          <a:lstStyle/>
          <a:p>
            <a:fld id="{6D72DC05-7D99-704D-987E-FD4BAB94D434}" type="slidenum">
              <a:rPr lang="en-US" smtClean="0"/>
              <a:t>3</a:t>
            </a:fld>
            <a:endParaRPr lang="en-US"/>
          </a:p>
        </p:txBody>
      </p:sp>
    </p:spTree>
    <p:extLst>
      <p:ext uri="{BB962C8B-B14F-4D97-AF65-F5344CB8AC3E}">
        <p14:creationId xmlns:p14="http://schemas.microsoft.com/office/powerpoint/2010/main" val="2835600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359B-6608-874C-8F97-606014A93171}"/>
              </a:ext>
            </a:extLst>
          </p:cNvPr>
          <p:cNvSpPr>
            <a:spLocks noGrp="1"/>
          </p:cNvSpPr>
          <p:nvPr>
            <p:ph type="title"/>
          </p:nvPr>
        </p:nvSpPr>
        <p:spPr/>
        <p:txBody>
          <a:bodyPr/>
          <a:lstStyle/>
          <a:p>
            <a:r>
              <a:rPr lang="en-US" dirty="0"/>
              <a:t>Quality attribute scenarios</a:t>
            </a:r>
          </a:p>
        </p:txBody>
      </p:sp>
      <p:graphicFrame>
        <p:nvGraphicFramePr>
          <p:cNvPr id="4" name="Table 4">
            <a:extLst>
              <a:ext uri="{FF2B5EF4-FFF2-40B4-BE49-F238E27FC236}">
                <a16:creationId xmlns:a16="http://schemas.microsoft.com/office/drawing/2014/main" id="{8A8403BD-3135-AD4B-B9EF-9E7946E66709}"/>
              </a:ext>
            </a:extLst>
          </p:cNvPr>
          <p:cNvGraphicFramePr>
            <a:graphicFrameLocks noGrp="1"/>
          </p:cNvGraphicFramePr>
          <p:nvPr>
            <p:extLst>
              <p:ext uri="{D42A27DB-BD31-4B8C-83A1-F6EECF244321}">
                <p14:modId xmlns:p14="http://schemas.microsoft.com/office/powerpoint/2010/main" val="1142049031"/>
              </p:ext>
            </p:extLst>
          </p:nvPr>
        </p:nvGraphicFramePr>
        <p:xfrm>
          <a:off x="838200" y="2186152"/>
          <a:ext cx="10515600" cy="3191083"/>
        </p:xfrm>
        <a:graphic>
          <a:graphicData uri="http://schemas.openxmlformats.org/drawingml/2006/table">
            <a:tbl>
              <a:tblPr firstRow="1" bandRow="1">
                <a:tableStyleId>{5940675A-B579-460E-94D1-54222C63F5DA}</a:tableStyleId>
              </a:tblPr>
              <a:tblGrid>
                <a:gridCol w="3187263">
                  <a:extLst>
                    <a:ext uri="{9D8B030D-6E8A-4147-A177-3AD203B41FA5}">
                      <a16:colId xmlns:a16="http://schemas.microsoft.com/office/drawing/2014/main" val="733602096"/>
                    </a:ext>
                  </a:extLst>
                </a:gridCol>
                <a:gridCol w="7328337">
                  <a:extLst>
                    <a:ext uri="{9D8B030D-6E8A-4147-A177-3AD203B41FA5}">
                      <a16:colId xmlns:a16="http://schemas.microsoft.com/office/drawing/2014/main" val="291123302"/>
                    </a:ext>
                  </a:extLst>
                </a:gridCol>
              </a:tblGrid>
              <a:tr h="319986">
                <a:tc>
                  <a:txBody>
                    <a:bodyPr/>
                    <a:lstStyle/>
                    <a:p>
                      <a:r>
                        <a:rPr lang="en-US" sz="2400" dirty="0"/>
                        <a:t>Stimulus</a:t>
                      </a:r>
                    </a:p>
                  </a:txBody>
                  <a:tcPr/>
                </a:tc>
                <a:tc>
                  <a:txBody>
                    <a:bodyPr/>
                    <a:lstStyle/>
                    <a:p>
                      <a:r>
                        <a:rPr lang="en-US" sz="2400" dirty="0"/>
                        <a:t>A condition that affects the system</a:t>
                      </a:r>
                    </a:p>
                  </a:txBody>
                  <a:tcPr/>
                </a:tc>
                <a:extLst>
                  <a:ext uri="{0D108BD9-81ED-4DB2-BD59-A6C34878D82A}">
                    <a16:rowId xmlns:a16="http://schemas.microsoft.com/office/drawing/2014/main" val="4195498823"/>
                  </a:ext>
                </a:extLst>
              </a:tr>
              <a:tr h="539323">
                <a:tc>
                  <a:txBody>
                    <a:bodyPr/>
                    <a:lstStyle/>
                    <a:p>
                      <a:r>
                        <a:rPr lang="en-US" sz="2400" dirty="0"/>
                        <a:t>Source of the stimulus</a:t>
                      </a:r>
                    </a:p>
                  </a:txBody>
                  <a:tcPr/>
                </a:tc>
                <a:tc>
                  <a:txBody>
                    <a:bodyPr/>
                    <a:lstStyle/>
                    <a:p>
                      <a:r>
                        <a:rPr lang="en-US" sz="2400" dirty="0"/>
                        <a:t>The entity that generated the stimulus</a:t>
                      </a:r>
                    </a:p>
                  </a:txBody>
                  <a:tcPr/>
                </a:tc>
                <a:extLst>
                  <a:ext uri="{0D108BD9-81ED-4DB2-BD59-A6C34878D82A}">
                    <a16:rowId xmlns:a16="http://schemas.microsoft.com/office/drawing/2014/main" val="2230814459"/>
                  </a:ext>
                </a:extLst>
              </a:tr>
              <a:tr h="415301">
                <a:tc>
                  <a:txBody>
                    <a:bodyPr/>
                    <a:lstStyle/>
                    <a:p>
                      <a:r>
                        <a:rPr lang="en-US" sz="2400" dirty="0"/>
                        <a:t>Environment</a:t>
                      </a:r>
                    </a:p>
                  </a:txBody>
                  <a:tcPr/>
                </a:tc>
                <a:tc>
                  <a:txBody>
                    <a:bodyPr/>
                    <a:lstStyle/>
                    <a:p>
                      <a:r>
                        <a:rPr lang="en-US" sz="2400" dirty="0"/>
                        <a:t>The condition under which the stimulus occurred</a:t>
                      </a:r>
                    </a:p>
                  </a:txBody>
                  <a:tcPr/>
                </a:tc>
                <a:extLst>
                  <a:ext uri="{0D108BD9-81ED-4DB2-BD59-A6C34878D82A}">
                    <a16:rowId xmlns:a16="http://schemas.microsoft.com/office/drawing/2014/main" val="1834360486"/>
                  </a:ext>
                </a:extLst>
              </a:tr>
              <a:tr h="241881">
                <a:tc>
                  <a:txBody>
                    <a:bodyPr/>
                    <a:lstStyle/>
                    <a:p>
                      <a:r>
                        <a:rPr lang="en-US" sz="2400" dirty="0"/>
                        <a:t>Artifact stimulated </a:t>
                      </a:r>
                    </a:p>
                  </a:txBody>
                  <a:tcPr/>
                </a:tc>
                <a:tc>
                  <a:txBody>
                    <a:bodyPr/>
                    <a:lstStyle/>
                    <a:p>
                      <a:r>
                        <a:rPr lang="en-US" sz="2400" dirty="0"/>
                        <a:t>The artifact that was stimulated by the stimulus</a:t>
                      </a:r>
                    </a:p>
                  </a:txBody>
                  <a:tcPr/>
                </a:tc>
                <a:extLst>
                  <a:ext uri="{0D108BD9-81ED-4DB2-BD59-A6C34878D82A}">
                    <a16:rowId xmlns:a16="http://schemas.microsoft.com/office/drawing/2014/main" val="2698984137"/>
                  </a:ext>
                </a:extLst>
              </a:tr>
              <a:tr h="331219">
                <a:tc>
                  <a:txBody>
                    <a:bodyPr/>
                    <a:lstStyle/>
                    <a:p>
                      <a:r>
                        <a:rPr lang="en-US" sz="2400" dirty="0"/>
                        <a:t>Response</a:t>
                      </a:r>
                    </a:p>
                  </a:txBody>
                  <a:tcPr/>
                </a:tc>
                <a:tc>
                  <a:txBody>
                    <a:bodyPr/>
                    <a:lstStyle/>
                    <a:p>
                      <a:r>
                        <a:rPr lang="en-US" sz="2400" dirty="0"/>
                        <a:t>The activity that results because of the stimulus</a:t>
                      </a:r>
                    </a:p>
                  </a:txBody>
                  <a:tcPr/>
                </a:tc>
                <a:extLst>
                  <a:ext uri="{0D108BD9-81ED-4DB2-BD59-A6C34878D82A}">
                    <a16:rowId xmlns:a16="http://schemas.microsoft.com/office/drawing/2014/main" val="2816811166"/>
                  </a:ext>
                </a:extLst>
              </a:tr>
              <a:tr h="648346">
                <a:tc>
                  <a:txBody>
                    <a:bodyPr/>
                    <a:lstStyle/>
                    <a:p>
                      <a:r>
                        <a:rPr lang="en-US" sz="2400" dirty="0"/>
                        <a:t>Response measure </a:t>
                      </a:r>
                    </a:p>
                  </a:txBody>
                  <a:tcPr/>
                </a:tc>
                <a:tc>
                  <a:txBody>
                    <a:bodyPr/>
                    <a:lstStyle/>
                    <a:p>
                      <a:r>
                        <a:rPr lang="en-US" sz="2400" dirty="0"/>
                        <a:t>The measure by which the system’s response will be evaluated</a:t>
                      </a:r>
                    </a:p>
                  </a:txBody>
                  <a:tcPr/>
                </a:tc>
                <a:extLst>
                  <a:ext uri="{0D108BD9-81ED-4DB2-BD59-A6C34878D82A}">
                    <a16:rowId xmlns:a16="http://schemas.microsoft.com/office/drawing/2014/main" val="689770903"/>
                  </a:ext>
                </a:extLst>
              </a:tr>
            </a:tbl>
          </a:graphicData>
        </a:graphic>
      </p:graphicFrame>
      <p:sp>
        <p:nvSpPr>
          <p:cNvPr id="3" name="Date Placeholder 2">
            <a:extLst>
              <a:ext uri="{FF2B5EF4-FFF2-40B4-BE49-F238E27FC236}">
                <a16:creationId xmlns:a16="http://schemas.microsoft.com/office/drawing/2014/main" id="{3BA4BAAD-BFCA-0341-9044-B30846536FFC}"/>
              </a:ext>
            </a:extLst>
          </p:cNvPr>
          <p:cNvSpPr>
            <a:spLocks noGrp="1"/>
          </p:cNvSpPr>
          <p:nvPr>
            <p:ph type="dt" sz="half" idx="10"/>
          </p:nvPr>
        </p:nvSpPr>
        <p:spPr/>
        <p:txBody>
          <a:bodyPr/>
          <a:lstStyle/>
          <a:p>
            <a:fld id="{6FD7C34B-2F0B-D743-9951-389C62BB438B}" type="datetime1">
              <a:rPr lang="en-US" smtClean="0"/>
              <a:t>11/13/20</a:t>
            </a:fld>
            <a:endParaRPr lang="en-US"/>
          </a:p>
        </p:txBody>
      </p:sp>
      <p:sp>
        <p:nvSpPr>
          <p:cNvPr id="5" name="Slide Number Placeholder 4">
            <a:extLst>
              <a:ext uri="{FF2B5EF4-FFF2-40B4-BE49-F238E27FC236}">
                <a16:creationId xmlns:a16="http://schemas.microsoft.com/office/drawing/2014/main" id="{D789A397-DD9B-2B41-95D5-AAFFCFD8C062}"/>
              </a:ext>
            </a:extLst>
          </p:cNvPr>
          <p:cNvSpPr>
            <a:spLocks noGrp="1"/>
          </p:cNvSpPr>
          <p:nvPr>
            <p:ph type="sldNum" sz="quarter" idx="12"/>
          </p:nvPr>
        </p:nvSpPr>
        <p:spPr/>
        <p:txBody>
          <a:bodyPr/>
          <a:lstStyle/>
          <a:p>
            <a:fld id="{6D72DC05-7D99-704D-987E-FD4BAB94D434}" type="slidenum">
              <a:rPr lang="en-US" smtClean="0"/>
              <a:t>21</a:t>
            </a:fld>
            <a:endParaRPr lang="en-US"/>
          </a:p>
        </p:txBody>
      </p:sp>
    </p:spTree>
    <p:extLst>
      <p:ext uri="{BB962C8B-B14F-4D97-AF65-F5344CB8AC3E}">
        <p14:creationId xmlns:p14="http://schemas.microsoft.com/office/powerpoint/2010/main" val="421091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BF13-3C4C-434A-8C0F-6E65DB1EE8D1}"/>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BBC7D06-2EDF-844E-A67C-FB5FE8C3BF85}"/>
              </a:ext>
            </a:extLst>
          </p:cNvPr>
          <p:cNvSpPr>
            <a:spLocks noGrp="1"/>
          </p:cNvSpPr>
          <p:nvPr>
            <p:ph idx="1"/>
          </p:nvPr>
        </p:nvSpPr>
        <p:spPr>
          <a:xfrm>
            <a:off x="838200" y="3151188"/>
            <a:ext cx="10515600" cy="1325563"/>
          </a:xfrm>
        </p:spPr>
        <p:txBody>
          <a:bodyPr/>
          <a:lstStyle/>
          <a:p>
            <a:pPr marL="0" indent="0">
              <a:buNone/>
            </a:pPr>
            <a:r>
              <a:rPr lang="en-US" dirty="0"/>
              <a:t>“A server experiences a processor failure while under peak load. The system continues to operate without losing any data and without the average latency degrading.”</a:t>
            </a:r>
          </a:p>
        </p:txBody>
      </p:sp>
      <p:sp>
        <p:nvSpPr>
          <p:cNvPr id="4" name="Date Placeholder 3">
            <a:extLst>
              <a:ext uri="{FF2B5EF4-FFF2-40B4-BE49-F238E27FC236}">
                <a16:creationId xmlns:a16="http://schemas.microsoft.com/office/drawing/2014/main" id="{5C5E9381-0CFD-4A45-87B4-640DC6555224}"/>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12EA95BA-9D58-704B-BA22-B2E5114050B6}"/>
              </a:ext>
            </a:extLst>
          </p:cNvPr>
          <p:cNvSpPr>
            <a:spLocks noGrp="1"/>
          </p:cNvSpPr>
          <p:nvPr>
            <p:ph type="sldNum" sz="quarter" idx="12"/>
          </p:nvPr>
        </p:nvSpPr>
        <p:spPr/>
        <p:txBody>
          <a:bodyPr/>
          <a:lstStyle/>
          <a:p>
            <a:fld id="{6D72DC05-7D99-704D-987E-FD4BAB94D434}" type="slidenum">
              <a:rPr lang="en-US" smtClean="0"/>
              <a:t>22</a:t>
            </a:fld>
            <a:endParaRPr lang="en-US"/>
          </a:p>
        </p:txBody>
      </p:sp>
    </p:spTree>
    <p:extLst>
      <p:ext uri="{BB962C8B-B14F-4D97-AF65-F5344CB8AC3E}">
        <p14:creationId xmlns:p14="http://schemas.microsoft.com/office/powerpoint/2010/main" val="3514578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5C156-1853-A049-AB86-004A0CD3A3CC}"/>
              </a:ext>
            </a:extLst>
          </p:cNvPr>
          <p:cNvPicPr>
            <a:picLocks noChangeAspect="1"/>
          </p:cNvPicPr>
          <p:nvPr/>
        </p:nvPicPr>
        <p:blipFill>
          <a:blip r:embed="rId2"/>
          <a:stretch>
            <a:fillRect/>
          </a:stretch>
        </p:blipFill>
        <p:spPr>
          <a:xfrm>
            <a:off x="838200" y="1494770"/>
            <a:ext cx="10515600" cy="4508033"/>
          </a:xfrm>
          <a:prstGeom prst="rect">
            <a:avLst/>
          </a:prstGeom>
        </p:spPr>
      </p:pic>
      <p:sp>
        <p:nvSpPr>
          <p:cNvPr id="2" name="Title 1">
            <a:extLst>
              <a:ext uri="{FF2B5EF4-FFF2-40B4-BE49-F238E27FC236}">
                <a16:creationId xmlns:a16="http://schemas.microsoft.com/office/drawing/2014/main" id="{0908E237-DB42-F845-9E82-D6FB03498B81}"/>
              </a:ext>
            </a:extLst>
          </p:cNvPr>
          <p:cNvSpPr>
            <a:spLocks noGrp="1"/>
          </p:cNvSpPr>
          <p:nvPr>
            <p:ph type="title"/>
          </p:nvPr>
        </p:nvSpPr>
        <p:spPr/>
        <p:txBody>
          <a:bodyPr/>
          <a:lstStyle/>
          <a:p>
            <a:r>
              <a:rPr lang="en-US" dirty="0"/>
              <a:t>Architectural Drivers</a:t>
            </a:r>
          </a:p>
        </p:txBody>
      </p:sp>
      <p:sp>
        <p:nvSpPr>
          <p:cNvPr id="4" name="Date Placeholder 3">
            <a:extLst>
              <a:ext uri="{FF2B5EF4-FFF2-40B4-BE49-F238E27FC236}">
                <a16:creationId xmlns:a16="http://schemas.microsoft.com/office/drawing/2014/main" id="{2473E126-9CED-4843-A746-FABA702811F6}"/>
              </a:ext>
            </a:extLst>
          </p:cNvPr>
          <p:cNvSpPr>
            <a:spLocks noGrp="1"/>
          </p:cNvSpPr>
          <p:nvPr>
            <p:ph type="dt" sz="half" idx="10"/>
          </p:nvPr>
        </p:nvSpPr>
        <p:spPr/>
        <p:txBody>
          <a:bodyPr/>
          <a:lstStyle/>
          <a:p>
            <a:fld id="{4402A328-A20E-9D41-A677-FCB439103239}" type="datetime1">
              <a:rPr lang="en-US" smtClean="0"/>
              <a:t>11/13/20</a:t>
            </a:fld>
            <a:endParaRPr lang="en-US"/>
          </a:p>
        </p:txBody>
      </p:sp>
      <p:sp>
        <p:nvSpPr>
          <p:cNvPr id="5" name="Slide Number Placeholder 4">
            <a:extLst>
              <a:ext uri="{FF2B5EF4-FFF2-40B4-BE49-F238E27FC236}">
                <a16:creationId xmlns:a16="http://schemas.microsoft.com/office/drawing/2014/main" id="{36CE9DF5-FA5D-5C4F-A604-3672C98130FF}"/>
              </a:ext>
            </a:extLst>
          </p:cNvPr>
          <p:cNvSpPr>
            <a:spLocks noGrp="1"/>
          </p:cNvSpPr>
          <p:nvPr>
            <p:ph type="sldNum" sz="quarter" idx="12"/>
          </p:nvPr>
        </p:nvSpPr>
        <p:spPr/>
        <p:txBody>
          <a:bodyPr/>
          <a:lstStyle/>
          <a:p>
            <a:fld id="{6D72DC05-7D99-704D-987E-FD4BAB94D434}" type="slidenum">
              <a:rPr lang="en-US" smtClean="0"/>
              <a:t>23</a:t>
            </a:fld>
            <a:endParaRPr lang="en-US"/>
          </a:p>
        </p:txBody>
      </p:sp>
      <p:sp>
        <p:nvSpPr>
          <p:cNvPr id="8" name="Rectangle 7">
            <a:extLst>
              <a:ext uri="{FF2B5EF4-FFF2-40B4-BE49-F238E27FC236}">
                <a16:creationId xmlns:a16="http://schemas.microsoft.com/office/drawing/2014/main" id="{D1AD8B1C-AD5C-E74A-BD3A-C3D420A550F0}"/>
              </a:ext>
            </a:extLst>
          </p:cNvPr>
          <p:cNvSpPr/>
          <p:nvPr/>
        </p:nvSpPr>
        <p:spPr>
          <a:xfrm>
            <a:off x="838200" y="1690688"/>
            <a:ext cx="2049472" cy="369332"/>
          </a:xfrm>
          <a:prstGeom prst="rect">
            <a:avLst/>
          </a:prstGeom>
        </p:spPr>
        <p:txBody>
          <a:bodyPr wrap="none">
            <a:spAutoFit/>
          </a:bodyPr>
          <a:lstStyle/>
          <a:p>
            <a:r>
              <a:rPr lang="en-US" dirty="0"/>
              <a:t>ISO/IEC 25010:2011</a:t>
            </a:r>
          </a:p>
        </p:txBody>
      </p:sp>
    </p:spTree>
    <p:extLst>
      <p:ext uri="{BB962C8B-B14F-4D97-AF65-F5344CB8AC3E}">
        <p14:creationId xmlns:p14="http://schemas.microsoft.com/office/powerpoint/2010/main" val="1412736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FD3A-EACF-B343-8E11-2AC0A17196CE}"/>
              </a:ext>
            </a:extLst>
          </p:cNvPr>
          <p:cNvSpPr>
            <a:spLocks noGrp="1"/>
          </p:cNvSpPr>
          <p:nvPr>
            <p:ph type="title"/>
          </p:nvPr>
        </p:nvSpPr>
        <p:spPr/>
        <p:txBody>
          <a:bodyPr/>
          <a:lstStyle/>
          <a:p>
            <a:r>
              <a:rPr lang="en-US" dirty="0"/>
              <a:t>Stakeholders</a:t>
            </a:r>
          </a:p>
        </p:txBody>
      </p:sp>
      <p:sp>
        <p:nvSpPr>
          <p:cNvPr id="3" name="Content Placeholder 2">
            <a:extLst>
              <a:ext uri="{FF2B5EF4-FFF2-40B4-BE49-F238E27FC236}">
                <a16:creationId xmlns:a16="http://schemas.microsoft.com/office/drawing/2014/main" id="{9A95FF73-0A70-8D47-BC15-16DE1D60C08A}"/>
              </a:ext>
            </a:extLst>
          </p:cNvPr>
          <p:cNvSpPr>
            <a:spLocks noGrp="1"/>
          </p:cNvSpPr>
          <p:nvPr>
            <p:ph idx="1"/>
          </p:nvPr>
        </p:nvSpPr>
        <p:spPr/>
        <p:txBody>
          <a:bodyPr/>
          <a:lstStyle/>
          <a:p>
            <a:r>
              <a:rPr lang="en-US" dirty="0"/>
              <a:t>Stakeholders should not only be involved but should be in a position to recognize tension and prioritize objectives</a:t>
            </a:r>
          </a:p>
          <a:p>
            <a:r>
              <a:rPr lang="en-US" dirty="0"/>
              <a:t>This should be done upfront as well as on an ongoing basis when key tradeoffs are being evaluated</a:t>
            </a:r>
          </a:p>
          <a:p>
            <a:r>
              <a:rPr lang="en-US" dirty="0"/>
              <a:t>Stakeholder centric approaches can be helpful with this</a:t>
            </a:r>
          </a:p>
        </p:txBody>
      </p:sp>
      <p:sp>
        <p:nvSpPr>
          <p:cNvPr id="4" name="Date Placeholder 3">
            <a:extLst>
              <a:ext uri="{FF2B5EF4-FFF2-40B4-BE49-F238E27FC236}">
                <a16:creationId xmlns:a16="http://schemas.microsoft.com/office/drawing/2014/main" id="{5535B665-269C-F746-8FD5-9B1D21CA16B2}"/>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5C7D31E4-1DB2-C248-A6C6-0565E2A9A005}"/>
              </a:ext>
            </a:extLst>
          </p:cNvPr>
          <p:cNvSpPr>
            <a:spLocks noGrp="1"/>
          </p:cNvSpPr>
          <p:nvPr>
            <p:ph type="sldNum" sz="quarter" idx="12"/>
          </p:nvPr>
        </p:nvSpPr>
        <p:spPr/>
        <p:txBody>
          <a:bodyPr/>
          <a:lstStyle/>
          <a:p>
            <a:fld id="{6D72DC05-7D99-704D-987E-FD4BAB94D434}" type="slidenum">
              <a:rPr lang="en-US" smtClean="0"/>
              <a:t>24</a:t>
            </a:fld>
            <a:endParaRPr lang="en-US"/>
          </a:p>
        </p:txBody>
      </p:sp>
    </p:spTree>
    <p:extLst>
      <p:ext uri="{BB962C8B-B14F-4D97-AF65-F5344CB8AC3E}">
        <p14:creationId xmlns:p14="http://schemas.microsoft.com/office/powerpoint/2010/main" val="3934978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FBCE-BB4B-6247-86C9-AE69709B727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966CF2B-5445-124F-B0C4-B24156658B6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3AA1E1E-00BB-324B-B75F-7D01C82DA835}"/>
              </a:ext>
            </a:extLst>
          </p:cNvPr>
          <p:cNvSpPr>
            <a:spLocks noGrp="1"/>
          </p:cNvSpPr>
          <p:nvPr>
            <p:ph type="dt" sz="half" idx="10"/>
          </p:nvPr>
        </p:nvSpPr>
        <p:spPr/>
        <p:txBody>
          <a:bodyPr/>
          <a:lstStyle/>
          <a:p>
            <a:fld id="{8C49B9C5-CAB5-7944-9DCA-F4EBD3A0EE58}" type="datetime1">
              <a:rPr lang="en-US" smtClean="0"/>
              <a:t>11/13/20</a:t>
            </a:fld>
            <a:endParaRPr lang="en-US"/>
          </a:p>
        </p:txBody>
      </p:sp>
      <p:sp>
        <p:nvSpPr>
          <p:cNvPr id="5" name="Slide Number Placeholder 4">
            <a:extLst>
              <a:ext uri="{FF2B5EF4-FFF2-40B4-BE49-F238E27FC236}">
                <a16:creationId xmlns:a16="http://schemas.microsoft.com/office/drawing/2014/main" id="{730DE316-9BE4-DB47-97D5-7205A3FC06E8}"/>
              </a:ext>
            </a:extLst>
          </p:cNvPr>
          <p:cNvSpPr>
            <a:spLocks noGrp="1"/>
          </p:cNvSpPr>
          <p:nvPr>
            <p:ph type="sldNum" sz="quarter" idx="12"/>
          </p:nvPr>
        </p:nvSpPr>
        <p:spPr/>
        <p:txBody>
          <a:bodyPr/>
          <a:lstStyle/>
          <a:p>
            <a:fld id="{6D72DC05-7D99-704D-987E-FD4BAB94D434}" type="slidenum">
              <a:rPr lang="en-US" smtClean="0"/>
              <a:t>25</a:t>
            </a:fld>
            <a:endParaRPr lang="en-US"/>
          </a:p>
        </p:txBody>
      </p:sp>
    </p:spTree>
    <p:extLst>
      <p:ext uri="{BB962C8B-B14F-4D97-AF65-F5344CB8AC3E}">
        <p14:creationId xmlns:p14="http://schemas.microsoft.com/office/powerpoint/2010/main" val="1688226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1E75-9617-8043-9467-6452E7985FA0}"/>
              </a:ext>
            </a:extLst>
          </p:cNvPr>
          <p:cNvSpPr>
            <a:spLocks noGrp="1"/>
          </p:cNvSpPr>
          <p:nvPr>
            <p:ph type="title"/>
          </p:nvPr>
        </p:nvSpPr>
        <p:spPr/>
        <p:txBody>
          <a:bodyPr/>
          <a:lstStyle/>
          <a:p>
            <a:r>
              <a:rPr lang="en-US" dirty="0"/>
              <a:t>Example: Google File System</a:t>
            </a:r>
          </a:p>
        </p:txBody>
      </p:sp>
      <p:pic>
        <p:nvPicPr>
          <p:cNvPr id="1026" name="Picture 2" descr="The Google File System. The paper we will be studying today is… | by Krisha  Mehta | Computers, Papers and Everything | Medium">
            <a:extLst>
              <a:ext uri="{FF2B5EF4-FFF2-40B4-BE49-F238E27FC236}">
                <a16:creationId xmlns:a16="http://schemas.microsoft.com/office/drawing/2014/main" id="{7819B6D0-5A10-8F47-ADC5-6F8113452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8799"/>
            <a:ext cx="10089931" cy="4746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935E3AC-3806-874B-AFDF-4C5C0CC66997}"/>
              </a:ext>
            </a:extLst>
          </p:cNvPr>
          <p:cNvSpPr/>
          <p:nvPr/>
        </p:nvSpPr>
        <p:spPr>
          <a:xfrm>
            <a:off x="1263869" y="6125533"/>
            <a:ext cx="9908628" cy="276999"/>
          </a:xfrm>
          <a:prstGeom prst="rect">
            <a:avLst/>
          </a:prstGeom>
        </p:spPr>
        <p:txBody>
          <a:bodyPr wrap="square">
            <a:spAutoFit/>
          </a:bodyPr>
          <a:lstStyle/>
          <a:p>
            <a:r>
              <a:rPr lang="en-US" sz="1200" dirty="0"/>
              <a:t>Source: “The Google File System” Sanjay Ghemawat, Howard </a:t>
            </a:r>
            <a:r>
              <a:rPr lang="en-US" sz="1200" dirty="0" err="1"/>
              <a:t>Gobioff</a:t>
            </a:r>
            <a:r>
              <a:rPr lang="en-US" sz="1200" dirty="0"/>
              <a:t>, and Shun-</a:t>
            </a:r>
            <a:r>
              <a:rPr lang="en-US" sz="1200" dirty="0" err="1"/>
              <a:t>Tak</a:t>
            </a:r>
            <a:r>
              <a:rPr lang="en-US" sz="1200" dirty="0"/>
              <a:t> Leung. SOSP 2003.</a:t>
            </a:r>
          </a:p>
        </p:txBody>
      </p:sp>
      <p:sp>
        <p:nvSpPr>
          <p:cNvPr id="3" name="Date Placeholder 2">
            <a:extLst>
              <a:ext uri="{FF2B5EF4-FFF2-40B4-BE49-F238E27FC236}">
                <a16:creationId xmlns:a16="http://schemas.microsoft.com/office/drawing/2014/main" id="{892DB48F-7EC7-C240-965B-3904C4F9679C}"/>
              </a:ext>
            </a:extLst>
          </p:cNvPr>
          <p:cNvSpPr>
            <a:spLocks noGrp="1"/>
          </p:cNvSpPr>
          <p:nvPr>
            <p:ph type="dt" sz="half" idx="10"/>
          </p:nvPr>
        </p:nvSpPr>
        <p:spPr/>
        <p:txBody>
          <a:bodyPr/>
          <a:lstStyle/>
          <a:p>
            <a:fld id="{EBA4570A-9733-B04E-8BD7-2694A4DF83AC}" type="datetime1">
              <a:rPr lang="en-US" smtClean="0"/>
              <a:t>11/13/20</a:t>
            </a:fld>
            <a:endParaRPr lang="en-US"/>
          </a:p>
        </p:txBody>
      </p:sp>
      <p:sp>
        <p:nvSpPr>
          <p:cNvPr id="4" name="Slide Number Placeholder 3">
            <a:extLst>
              <a:ext uri="{FF2B5EF4-FFF2-40B4-BE49-F238E27FC236}">
                <a16:creationId xmlns:a16="http://schemas.microsoft.com/office/drawing/2014/main" id="{56936223-7808-E943-997F-4DFAF116896E}"/>
              </a:ext>
            </a:extLst>
          </p:cNvPr>
          <p:cNvSpPr>
            <a:spLocks noGrp="1"/>
          </p:cNvSpPr>
          <p:nvPr>
            <p:ph type="sldNum" sz="quarter" idx="12"/>
          </p:nvPr>
        </p:nvSpPr>
        <p:spPr/>
        <p:txBody>
          <a:bodyPr/>
          <a:lstStyle/>
          <a:p>
            <a:fld id="{6D72DC05-7D99-704D-987E-FD4BAB94D434}" type="slidenum">
              <a:rPr lang="en-US" smtClean="0"/>
              <a:t>26</a:t>
            </a:fld>
            <a:endParaRPr lang="en-US"/>
          </a:p>
        </p:txBody>
      </p:sp>
    </p:spTree>
    <p:extLst>
      <p:ext uri="{BB962C8B-B14F-4D97-AF65-F5344CB8AC3E}">
        <p14:creationId xmlns:p14="http://schemas.microsoft.com/office/powerpoint/2010/main" val="3364368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4DBC-80C9-D34E-BDEB-0FC15DF82416}"/>
              </a:ext>
            </a:extLst>
          </p:cNvPr>
          <p:cNvSpPr>
            <a:spLocks noGrp="1"/>
          </p:cNvSpPr>
          <p:nvPr>
            <p:ph type="title"/>
          </p:nvPr>
        </p:nvSpPr>
        <p:spPr/>
        <p:txBody>
          <a:bodyPr/>
          <a:lstStyle/>
          <a:p>
            <a:r>
              <a:rPr lang="en-US" dirty="0"/>
              <a:t>Why Google File System?</a:t>
            </a:r>
          </a:p>
        </p:txBody>
      </p:sp>
      <p:sp>
        <p:nvSpPr>
          <p:cNvPr id="3" name="Content Placeholder 2">
            <a:extLst>
              <a:ext uri="{FF2B5EF4-FFF2-40B4-BE49-F238E27FC236}">
                <a16:creationId xmlns:a16="http://schemas.microsoft.com/office/drawing/2014/main" id="{06E350EE-2C60-8746-8B0C-ACB6EBA61EBF}"/>
              </a:ext>
            </a:extLst>
          </p:cNvPr>
          <p:cNvSpPr>
            <a:spLocks noGrp="1"/>
          </p:cNvSpPr>
          <p:nvPr>
            <p:ph idx="1"/>
          </p:nvPr>
        </p:nvSpPr>
        <p:spPr/>
        <p:txBody>
          <a:bodyPr/>
          <a:lstStyle/>
          <a:p>
            <a:r>
              <a:rPr lang="en-US" dirty="0"/>
              <a:t>Distributed system</a:t>
            </a:r>
          </a:p>
          <a:p>
            <a:r>
              <a:rPr lang="en-US" dirty="0"/>
              <a:t>Parallel performance</a:t>
            </a:r>
          </a:p>
          <a:p>
            <a:r>
              <a:rPr lang="en-US" dirty="0"/>
              <a:t>Fault tolerance</a:t>
            </a:r>
          </a:p>
          <a:p>
            <a:r>
              <a:rPr lang="en-US" dirty="0"/>
              <a:t>Replication</a:t>
            </a:r>
          </a:p>
          <a:p>
            <a:r>
              <a:rPr lang="en-US" dirty="0"/>
              <a:t>Consistency</a:t>
            </a:r>
          </a:p>
          <a:p>
            <a:r>
              <a:rPr lang="en-US" dirty="0"/>
              <a:t>Successful real-world design</a:t>
            </a:r>
          </a:p>
        </p:txBody>
      </p:sp>
      <p:sp>
        <p:nvSpPr>
          <p:cNvPr id="4" name="Date Placeholder 3">
            <a:extLst>
              <a:ext uri="{FF2B5EF4-FFF2-40B4-BE49-F238E27FC236}">
                <a16:creationId xmlns:a16="http://schemas.microsoft.com/office/drawing/2014/main" id="{BDEC303A-6034-334F-9249-DF4916564A44}"/>
              </a:ext>
            </a:extLst>
          </p:cNvPr>
          <p:cNvSpPr>
            <a:spLocks noGrp="1"/>
          </p:cNvSpPr>
          <p:nvPr>
            <p:ph type="dt" sz="half" idx="10"/>
          </p:nvPr>
        </p:nvSpPr>
        <p:spPr/>
        <p:txBody>
          <a:bodyPr/>
          <a:lstStyle/>
          <a:p>
            <a:fld id="{F5BBBBF8-82DA-7746-8136-E7828DBBF6ED}" type="datetime1">
              <a:rPr lang="en-US" smtClean="0"/>
              <a:t>11/13/20</a:t>
            </a:fld>
            <a:endParaRPr lang="en-US"/>
          </a:p>
        </p:txBody>
      </p:sp>
      <p:sp>
        <p:nvSpPr>
          <p:cNvPr id="5" name="Slide Number Placeholder 4">
            <a:extLst>
              <a:ext uri="{FF2B5EF4-FFF2-40B4-BE49-F238E27FC236}">
                <a16:creationId xmlns:a16="http://schemas.microsoft.com/office/drawing/2014/main" id="{32DC395E-6252-574A-88B2-7C1FA6D8BC4F}"/>
              </a:ext>
            </a:extLst>
          </p:cNvPr>
          <p:cNvSpPr>
            <a:spLocks noGrp="1"/>
          </p:cNvSpPr>
          <p:nvPr>
            <p:ph type="sldNum" sz="quarter" idx="12"/>
          </p:nvPr>
        </p:nvSpPr>
        <p:spPr/>
        <p:txBody>
          <a:bodyPr/>
          <a:lstStyle/>
          <a:p>
            <a:fld id="{6D72DC05-7D99-704D-987E-FD4BAB94D434}" type="slidenum">
              <a:rPr lang="en-US" smtClean="0"/>
              <a:t>27</a:t>
            </a:fld>
            <a:endParaRPr lang="en-US"/>
          </a:p>
        </p:txBody>
      </p:sp>
    </p:spTree>
    <p:extLst>
      <p:ext uri="{BB962C8B-B14F-4D97-AF65-F5344CB8AC3E}">
        <p14:creationId xmlns:p14="http://schemas.microsoft.com/office/powerpoint/2010/main" val="1381013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23D0-0580-E84B-B7CB-6E96E3DFE3F6}"/>
              </a:ext>
            </a:extLst>
          </p:cNvPr>
          <p:cNvSpPr>
            <a:spLocks noGrp="1"/>
          </p:cNvSpPr>
          <p:nvPr>
            <p:ph type="title"/>
          </p:nvPr>
        </p:nvSpPr>
        <p:spPr/>
        <p:txBody>
          <a:bodyPr/>
          <a:lstStyle/>
          <a:p>
            <a:r>
              <a:rPr lang="en-US" dirty="0"/>
              <a:t>GFS: Functional Requirements</a:t>
            </a:r>
          </a:p>
        </p:txBody>
      </p:sp>
      <p:sp>
        <p:nvSpPr>
          <p:cNvPr id="3" name="Content Placeholder 2">
            <a:extLst>
              <a:ext uri="{FF2B5EF4-FFF2-40B4-BE49-F238E27FC236}">
                <a16:creationId xmlns:a16="http://schemas.microsoft.com/office/drawing/2014/main" id="{6ABFEE38-2D29-B84D-AD97-16807FBA7860}"/>
              </a:ext>
            </a:extLst>
          </p:cNvPr>
          <p:cNvSpPr>
            <a:spLocks noGrp="1"/>
          </p:cNvSpPr>
          <p:nvPr>
            <p:ph idx="1"/>
          </p:nvPr>
        </p:nvSpPr>
        <p:spPr/>
        <p:txBody>
          <a:bodyPr/>
          <a:lstStyle/>
          <a:p>
            <a:r>
              <a:rPr lang="en-US" dirty="0"/>
              <a:t>Almost POSIX compliance</a:t>
            </a:r>
          </a:p>
          <a:p>
            <a:r>
              <a:rPr lang="en-US" dirty="0"/>
              <a:t>Additional support for concurrent append operations</a:t>
            </a:r>
          </a:p>
          <a:p>
            <a:r>
              <a:rPr lang="en-US" dirty="0"/>
              <a:t>Snapshot support</a:t>
            </a:r>
          </a:p>
          <a:p>
            <a:pPr lvl="1"/>
            <a:r>
              <a:rPr lang="en-US" dirty="0"/>
              <a:t>Snapshot creates a copy of a file or a directory tree at low cost.</a:t>
            </a:r>
          </a:p>
        </p:txBody>
      </p:sp>
      <p:sp>
        <p:nvSpPr>
          <p:cNvPr id="4" name="Date Placeholder 3">
            <a:extLst>
              <a:ext uri="{FF2B5EF4-FFF2-40B4-BE49-F238E27FC236}">
                <a16:creationId xmlns:a16="http://schemas.microsoft.com/office/drawing/2014/main" id="{4756D882-AFDC-DB40-889C-159376AFC7B9}"/>
              </a:ext>
            </a:extLst>
          </p:cNvPr>
          <p:cNvSpPr>
            <a:spLocks noGrp="1"/>
          </p:cNvSpPr>
          <p:nvPr>
            <p:ph type="dt" sz="half" idx="10"/>
          </p:nvPr>
        </p:nvSpPr>
        <p:spPr/>
        <p:txBody>
          <a:bodyPr/>
          <a:lstStyle/>
          <a:p>
            <a:fld id="{8C49B9C5-CAB5-7944-9DCA-F4EBD3A0EE58}" type="datetime1">
              <a:rPr lang="en-US" smtClean="0"/>
              <a:t>11/13/20</a:t>
            </a:fld>
            <a:endParaRPr lang="en-US"/>
          </a:p>
        </p:txBody>
      </p:sp>
      <p:sp>
        <p:nvSpPr>
          <p:cNvPr id="5" name="Slide Number Placeholder 4">
            <a:extLst>
              <a:ext uri="{FF2B5EF4-FFF2-40B4-BE49-F238E27FC236}">
                <a16:creationId xmlns:a16="http://schemas.microsoft.com/office/drawing/2014/main" id="{A3AB390E-7C7C-F34A-A378-DE3862796C8A}"/>
              </a:ext>
            </a:extLst>
          </p:cNvPr>
          <p:cNvSpPr>
            <a:spLocks noGrp="1"/>
          </p:cNvSpPr>
          <p:nvPr>
            <p:ph type="sldNum" sz="quarter" idx="12"/>
          </p:nvPr>
        </p:nvSpPr>
        <p:spPr/>
        <p:txBody>
          <a:bodyPr/>
          <a:lstStyle/>
          <a:p>
            <a:fld id="{6D72DC05-7D99-704D-987E-FD4BAB94D434}" type="slidenum">
              <a:rPr lang="en-US" smtClean="0"/>
              <a:t>28</a:t>
            </a:fld>
            <a:endParaRPr lang="en-US"/>
          </a:p>
        </p:txBody>
      </p:sp>
    </p:spTree>
    <p:extLst>
      <p:ext uri="{BB962C8B-B14F-4D97-AF65-F5344CB8AC3E}">
        <p14:creationId xmlns:p14="http://schemas.microsoft.com/office/powerpoint/2010/main" val="3156107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F920-B451-0342-9A78-563583CBCE69}"/>
              </a:ext>
            </a:extLst>
          </p:cNvPr>
          <p:cNvSpPr>
            <a:spLocks noGrp="1"/>
          </p:cNvSpPr>
          <p:nvPr>
            <p:ph type="title"/>
          </p:nvPr>
        </p:nvSpPr>
        <p:spPr/>
        <p:txBody>
          <a:bodyPr/>
          <a:lstStyle/>
          <a:p>
            <a:r>
              <a:rPr lang="en-US" dirty="0"/>
              <a:t>GFS: Technical constraints</a:t>
            </a:r>
          </a:p>
        </p:txBody>
      </p:sp>
      <p:sp>
        <p:nvSpPr>
          <p:cNvPr id="3" name="Content Placeholder 2">
            <a:extLst>
              <a:ext uri="{FF2B5EF4-FFF2-40B4-BE49-F238E27FC236}">
                <a16:creationId xmlns:a16="http://schemas.microsoft.com/office/drawing/2014/main" id="{491B4767-28F1-E54A-958B-2E7D055408C7}"/>
              </a:ext>
            </a:extLst>
          </p:cNvPr>
          <p:cNvSpPr>
            <a:spLocks noGrp="1"/>
          </p:cNvSpPr>
          <p:nvPr>
            <p:ph idx="1"/>
          </p:nvPr>
        </p:nvSpPr>
        <p:spPr/>
        <p:txBody>
          <a:bodyPr>
            <a:normAutofit/>
          </a:bodyPr>
          <a:lstStyle/>
          <a:p>
            <a:pPr marL="514350" indent="-514350">
              <a:buFont typeface="+mj-lt"/>
              <a:buAutoNum type="arabicPeriod"/>
            </a:pPr>
            <a:r>
              <a:rPr lang="en-US" dirty="0"/>
              <a:t>Component failures are the norm rather than the exception </a:t>
            </a:r>
          </a:p>
          <a:p>
            <a:pPr lvl="1"/>
            <a:r>
              <a:rPr lang="en-US" dirty="0"/>
              <a:t>there are consists </a:t>
            </a:r>
            <a:r>
              <a:rPr lang="en-US" b="1" dirty="0"/>
              <a:t>100s – 1000s machines per cluster</a:t>
            </a:r>
          </a:p>
          <a:p>
            <a:pPr lvl="1"/>
            <a:r>
              <a:rPr lang="en-US" dirty="0"/>
              <a:t>components are </a:t>
            </a:r>
            <a:r>
              <a:rPr lang="en-US" b="1" dirty="0"/>
              <a:t>built from inexpensive commodity hardware parts</a:t>
            </a:r>
          </a:p>
          <a:p>
            <a:pPr lvl="1"/>
            <a:r>
              <a:rPr lang="en-US" dirty="0"/>
              <a:t>the system is </a:t>
            </a:r>
            <a:r>
              <a:rPr lang="en-US" b="1" dirty="0"/>
              <a:t>accessed by 100s – 1000s of client machines</a:t>
            </a:r>
          </a:p>
          <a:p>
            <a:pPr lvl="1"/>
            <a:r>
              <a:rPr lang="en-US" dirty="0"/>
              <a:t>some components</a:t>
            </a:r>
            <a:r>
              <a:rPr lang="en-US" b="1" dirty="0"/>
              <a:t> are not functional </a:t>
            </a:r>
            <a:r>
              <a:rPr lang="en-US" dirty="0"/>
              <a:t>at a given time</a:t>
            </a:r>
          </a:p>
          <a:p>
            <a:pPr lvl="1"/>
            <a:r>
              <a:rPr lang="en-US" dirty="0"/>
              <a:t>some components </a:t>
            </a:r>
            <a:r>
              <a:rPr lang="en-US" b="1" dirty="0"/>
              <a:t>will not recover from failure</a:t>
            </a:r>
          </a:p>
          <a:p>
            <a:pPr lvl="1"/>
            <a:endParaRPr lang="en-US" b="1" dirty="0"/>
          </a:p>
          <a:p>
            <a:pPr marL="457200" lvl="1" indent="0">
              <a:buNone/>
            </a:pPr>
            <a:r>
              <a:rPr lang="en-US" dirty="0"/>
              <a:t>The system is built from many inexpensive commodity components that often fail. It must constantly monitor itself and detect, tolerate, and recover promptly from component failures on a routine basis. </a:t>
            </a:r>
          </a:p>
          <a:p>
            <a:pPr lvl="1"/>
            <a:endParaRPr lang="en-US" dirty="0"/>
          </a:p>
        </p:txBody>
      </p:sp>
      <p:sp>
        <p:nvSpPr>
          <p:cNvPr id="4" name="Date Placeholder 3">
            <a:extLst>
              <a:ext uri="{FF2B5EF4-FFF2-40B4-BE49-F238E27FC236}">
                <a16:creationId xmlns:a16="http://schemas.microsoft.com/office/drawing/2014/main" id="{03EC142C-B0E6-264B-BB38-C8715CF2116A}"/>
              </a:ext>
            </a:extLst>
          </p:cNvPr>
          <p:cNvSpPr>
            <a:spLocks noGrp="1"/>
          </p:cNvSpPr>
          <p:nvPr>
            <p:ph type="dt" sz="half" idx="10"/>
          </p:nvPr>
        </p:nvSpPr>
        <p:spPr/>
        <p:txBody>
          <a:bodyPr/>
          <a:lstStyle/>
          <a:p>
            <a:fld id="{3EE75576-2B2C-4849-A6C5-222A93BB4664}" type="datetime1">
              <a:rPr lang="en-US" smtClean="0"/>
              <a:t>11/13/20</a:t>
            </a:fld>
            <a:endParaRPr lang="en-US"/>
          </a:p>
        </p:txBody>
      </p:sp>
      <p:sp>
        <p:nvSpPr>
          <p:cNvPr id="5" name="Slide Number Placeholder 4">
            <a:extLst>
              <a:ext uri="{FF2B5EF4-FFF2-40B4-BE49-F238E27FC236}">
                <a16:creationId xmlns:a16="http://schemas.microsoft.com/office/drawing/2014/main" id="{714FE4E2-94A7-2E4D-8507-3B4D4C80CE8D}"/>
              </a:ext>
            </a:extLst>
          </p:cNvPr>
          <p:cNvSpPr>
            <a:spLocks noGrp="1"/>
          </p:cNvSpPr>
          <p:nvPr>
            <p:ph type="sldNum" sz="quarter" idx="12"/>
          </p:nvPr>
        </p:nvSpPr>
        <p:spPr/>
        <p:txBody>
          <a:bodyPr/>
          <a:lstStyle/>
          <a:p>
            <a:fld id="{6D72DC05-7D99-704D-987E-FD4BAB94D434}" type="slidenum">
              <a:rPr lang="en-US" smtClean="0"/>
              <a:t>29</a:t>
            </a:fld>
            <a:endParaRPr lang="en-US"/>
          </a:p>
        </p:txBody>
      </p:sp>
    </p:spTree>
    <p:extLst>
      <p:ext uri="{BB962C8B-B14F-4D97-AF65-F5344CB8AC3E}">
        <p14:creationId xmlns:p14="http://schemas.microsoft.com/office/powerpoint/2010/main" val="2476794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6DDC-A83D-E347-B4CB-998A22434618}"/>
              </a:ext>
            </a:extLst>
          </p:cNvPr>
          <p:cNvSpPr>
            <a:spLocks noGrp="1"/>
          </p:cNvSpPr>
          <p:nvPr>
            <p:ph type="title"/>
          </p:nvPr>
        </p:nvSpPr>
        <p:spPr/>
        <p:txBody>
          <a:bodyPr/>
          <a:lstStyle/>
          <a:p>
            <a:r>
              <a:rPr lang="en-US" dirty="0"/>
              <a:t>GFS: Technical constraints</a:t>
            </a:r>
          </a:p>
        </p:txBody>
      </p:sp>
      <p:sp>
        <p:nvSpPr>
          <p:cNvPr id="4" name="Date Placeholder 3">
            <a:extLst>
              <a:ext uri="{FF2B5EF4-FFF2-40B4-BE49-F238E27FC236}">
                <a16:creationId xmlns:a16="http://schemas.microsoft.com/office/drawing/2014/main" id="{A77274EB-6DA3-CC41-AE4B-43A9582B0156}"/>
              </a:ext>
            </a:extLst>
          </p:cNvPr>
          <p:cNvSpPr>
            <a:spLocks noGrp="1"/>
          </p:cNvSpPr>
          <p:nvPr>
            <p:ph type="dt" sz="half" idx="10"/>
          </p:nvPr>
        </p:nvSpPr>
        <p:spPr/>
        <p:txBody>
          <a:bodyPr/>
          <a:lstStyle/>
          <a:p>
            <a:fld id="{8C49B9C5-CAB5-7944-9DCA-F4EBD3A0EE58}" type="datetime1">
              <a:rPr lang="en-US" smtClean="0"/>
              <a:t>11/13/20</a:t>
            </a:fld>
            <a:endParaRPr lang="en-US"/>
          </a:p>
        </p:txBody>
      </p:sp>
      <p:sp>
        <p:nvSpPr>
          <p:cNvPr id="5" name="Slide Number Placeholder 4">
            <a:extLst>
              <a:ext uri="{FF2B5EF4-FFF2-40B4-BE49-F238E27FC236}">
                <a16:creationId xmlns:a16="http://schemas.microsoft.com/office/drawing/2014/main" id="{3AADF91C-40A4-3D4B-9588-6A3C7B9C7790}"/>
              </a:ext>
            </a:extLst>
          </p:cNvPr>
          <p:cNvSpPr>
            <a:spLocks noGrp="1"/>
          </p:cNvSpPr>
          <p:nvPr>
            <p:ph type="sldNum" sz="quarter" idx="12"/>
          </p:nvPr>
        </p:nvSpPr>
        <p:spPr/>
        <p:txBody>
          <a:bodyPr/>
          <a:lstStyle/>
          <a:p>
            <a:fld id="{6D72DC05-7D99-704D-987E-FD4BAB94D434}" type="slidenum">
              <a:rPr lang="en-US" smtClean="0"/>
              <a:t>30</a:t>
            </a:fld>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3F5DC1C-9D48-5E47-B872-0108EA36EDD6}"/>
                  </a:ext>
                </a:extLst>
              </p:cNvPr>
              <p:cNvSpPr txBox="1"/>
              <p:nvPr/>
            </p:nvSpPr>
            <p:spPr>
              <a:xfrm>
                <a:off x="657427" y="2305615"/>
                <a:ext cx="10877145" cy="224676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𝑃</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𝑓𝑎𝑖𝑙𝑢𝑟𝑒</m:t>
                          </m:r>
                        </m:e>
                      </m:d>
                      <m:r>
                        <a:rPr lang="en-US" sz="3200" b="0" i="1" smtClean="0">
                          <a:latin typeface="Cambria Math" panose="02040503050406030204" pitchFamily="18" charset="0"/>
                        </a:rPr>
                        <m:t>=0.1%</m:t>
                      </m:r>
                    </m:oMath>
                  </m:oMathPara>
                </a14:m>
                <a:endParaRPr lang="en-US" sz="3200" b="0" dirty="0"/>
              </a:p>
              <a:p>
                <a:endParaRPr lang="en-US" sz="3200" dirty="0"/>
              </a:p>
              <a:p>
                <a:endParaRPr lang="en-US" sz="3200" b="0" dirty="0"/>
              </a:p>
              <a:p>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𝑃</m:t>
                      </m:r>
                      <m:d>
                        <m:dPr>
                          <m:ctrlPr>
                            <a:rPr lang="en-US" sz="3200" i="1">
                              <a:latin typeface="Cambria Math" panose="02040503050406030204" pitchFamily="18" charset="0"/>
                            </a:rPr>
                          </m:ctrlPr>
                        </m:dPr>
                        <m:e>
                          <m:r>
                            <a:rPr lang="en-US" sz="3200" b="0" i="1" smtClean="0">
                              <a:latin typeface="Cambria Math" panose="02040503050406030204" pitchFamily="18" charset="0"/>
                            </a:rPr>
                            <m:t>𝑎𝑡</m:t>
                          </m:r>
                          <m:r>
                            <a:rPr lang="en-US" sz="3200" b="0" i="1" smtClean="0">
                              <a:latin typeface="Cambria Math" panose="02040503050406030204" pitchFamily="18" charset="0"/>
                            </a:rPr>
                            <m:t> </m:t>
                          </m:r>
                          <m:r>
                            <a:rPr lang="en-US" sz="3200" b="0" i="1" smtClean="0">
                              <a:latin typeface="Cambria Math" panose="02040503050406030204" pitchFamily="18" charset="0"/>
                            </a:rPr>
                            <m:t>𝑙𝑒𝑎𝑠𝑡</m:t>
                          </m:r>
                          <m:r>
                            <a:rPr lang="en-US" sz="3200" b="0" i="1" smtClean="0">
                              <a:latin typeface="Cambria Math" panose="02040503050406030204" pitchFamily="18" charset="0"/>
                            </a:rPr>
                            <m:t> </m:t>
                          </m:r>
                          <m:r>
                            <a:rPr lang="en-US" sz="3200" b="0" i="1" smtClean="0">
                              <a:latin typeface="Cambria Math" panose="02040503050406030204" pitchFamily="18" charset="0"/>
                            </a:rPr>
                            <m:t>𝑜𝑛𝑒</m:t>
                          </m:r>
                          <m:r>
                            <a:rPr lang="en-US" sz="3200" b="0" i="1" smtClean="0">
                              <a:latin typeface="Cambria Math" panose="02040503050406030204" pitchFamily="18" charset="0"/>
                            </a:rPr>
                            <m:t> </m:t>
                          </m:r>
                          <m:r>
                            <a:rPr lang="en-US" sz="3200" b="0" i="1" smtClean="0">
                              <a:latin typeface="Cambria Math" panose="02040503050406030204" pitchFamily="18" charset="0"/>
                            </a:rPr>
                            <m:t>𝑓𝑎𝑖𝑙𝑢𝑟𝑒</m:t>
                          </m:r>
                        </m:e>
                      </m:d>
                      <m:r>
                        <a:rPr lang="en-US" sz="3200" i="1">
                          <a:latin typeface="Cambria Math" panose="02040503050406030204" pitchFamily="18" charset="0"/>
                        </a:rPr>
                        <m:t>=</m:t>
                      </m:r>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1−</m:t>
                          </m:r>
                          <m:r>
                            <a:rPr lang="en-US" sz="3200" i="1">
                              <a:latin typeface="Cambria Math" panose="02040503050406030204" pitchFamily="18" charset="0"/>
                            </a:rPr>
                            <m:t>(1 −</m:t>
                          </m:r>
                          <m:r>
                            <a:rPr lang="en-US" sz="3200" i="1">
                              <a:latin typeface="Cambria Math" panose="02040503050406030204" pitchFamily="18" charset="0"/>
                            </a:rPr>
                            <m:t>𝑃</m:t>
                          </m:r>
                          <m:d>
                            <m:dPr>
                              <m:ctrlPr>
                                <a:rPr lang="en-US" sz="3200" i="1">
                                  <a:latin typeface="Cambria Math" panose="02040503050406030204" pitchFamily="18" charset="0"/>
                                </a:rPr>
                              </m:ctrlPr>
                            </m:dPr>
                            <m:e>
                              <m:r>
                                <a:rPr lang="en-US" sz="3200" i="1">
                                  <a:latin typeface="Cambria Math" panose="02040503050406030204" pitchFamily="18" charset="0"/>
                                </a:rPr>
                                <m:t>𝑓𝑎𝑖𝑙𝑢𝑟𝑒</m:t>
                              </m:r>
                            </m:e>
                          </m:d>
                          <m:r>
                            <a:rPr lang="en-US" sz="3200" i="1">
                              <a:latin typeface="Cambria Math" panose="02040503050406030204" pitchFamily="18" charset="0"/>
                            </a:rPr>
                            <m:t>)</m:t>
                          </m:r>
                        </m:e>
                        <m:sup>
                          <m:r>
                            <a:rPr lang="en-US" sz="3200" b="0" i="1" smtClean="0">
                              <a:latin typeface="Cambria Math" panose="02040503050406030204" pitchFamily="18" charset="0"/>
                            </a:rPr>
                            <m:t>1000</m:t>
                          </m:r>
                        </m:sup>
                      </m:sSup>
                      <m:r>
                        <a:rPr lang="en-US"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63%</m:t>
                      </m:r>
                    </m:oMath>
                  </m:oMathPara>
                </a14:m>
                <a:endParaRPr lang="en-US" sz="3200" dirty="0"/>
              </a:p>
              <a:p>
                <a:endParaRPr lang="en-US" b="0" dirty="0"/>
              </a:p>
            </p:txBody>
          </p:sp>
        </mc:Choice>
        <mc:Fallback>
          <p:sp>
            <p:nvSpPr>
              <p:cNvPr id="8" name="TextBox 7">
                <a:extLst>
                  <a:ext uri="{FF2B5EF4-FFF2-40B4-BE49-F238E27FC236}">
                    <a16:creationId xmlns:a16="http://schemas.microsoft.com/office/drawing/2014/main" id="{C3F5DC1C-9D48-5E47-B872-0108EA36EDD6}"/>
                  </a:ext>
                </a:extLst>
              </p:cNvPr>
              <p:cNvSpPr txBox="1">
                <a:spLocks noRot="1" noChangeAspect="1" noMove="1" noResize="1" noEditPoints="1" noAdjustHandles="1" noChangeArrowheads="1" noChangeShapeType="1" noTextEdit="1"/>
              </p:cNvSpPr>
              <p:nvPr/>
            </p:nvSpPr>
            <p:spPr>
              <a:xfrm>
                <a:off x="657427" y="2305615"/>
                <a:ext cx="10877145" cy="2246769"/>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044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DBB6-0F0A-F44E-97F5-DAC58D8595BE}"/>
              </a:ext>
            </a:extLst>
          </p:cNvPr>
          <p:cNvSpPr>
            <a:spLocks noGrp="1"/>
          </p:cNvSpPr>
          <p:nvPr>
            <p:ph type="title"/>
          </p:nvPr>
        </p:nvSpPr>
        <p:spPr/>
        <p:txBody>
          <a:bodyPr/>
          <a:lstStyle/>
          <a:p>
            <a:r>
              <a:rPr lang="en-US" dirty="0"/>
              <a:t>What is software architecture?</a:t>
            </a:r>
          </a:p>
        </p:txBody>
      </p:sp>
      <p:sp>
        <p:nvSpPr>
          <p:cNvPr id="4" name="Frame 3">
            <a:extLst>
              <a:ext uri="{FF2B5EF4-FFF2-40B4-BE49-F238E27FC236}">
                <a16:creationId xmlns:a16="http://schemas.microsoft.com/office/drawing/2014/main" id="{763CABBB-9072-474C-BD33-2DC61791AF22}"/>
              </a:ext>
            </a:extLst>
          </p:cNvPr>
          <p:cNvSpPr/>
          <p:nvPr/>
        </p:nvSpPr>
        <p:spPr>
          <a:xfrm>
            <a:off x="1166648" y="1690688"/>
            <a:ext cx="5370786" cy="989450"/>
          </a:xfrm>
          <a:prstGeom prst="fram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tx1"/>
                </a:solidFill>
              </a:rPr>
              <a:t>Requirements</a:t>
            </a:r>
          </a:p>
        </p:txBody>
      </p:sp>
      <p:sp>
        <p:nvSpPr>
          <p:cNvPr id="6" name="Frame 5">
            <a:extLst>
              <a:ext uri="{FF2B5EF4-FFF2-40B4-BE49-F238E27FC236}">
                <a16:creationId xmlns:a16="http://schemas.microsoft.com/office/drawing/2014/main" id="{1EAA09F8-5C8A-8347-B24B-A28DE63914DF}"/>
              </a:ext>
            </a:extLst>
          </p:cNvPr>
          <p:cNvSpPr/>
          <p:nvPr/>
        </p:nvSpPr>
        <p:spPr>
          <a:xfrm>
            <a:off x="1166648" y="5090784"/>
            <a:ext cx="5370786" cy="989450"/>
          </a:xfrm>
          <a:prstGeom prst="fram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tx1"/>
                </a:solidFill>
              </a:rPr>
              <a:t>Implementation</a:t>
            </a:r>
          </a:p>
        </p:txBody>
      </p:sp>
      <p:sp>
        <p:nvSpPr>
          <p:cNvPr id="7" name="TextBox 6">
            <a:extLst>
              <a:ext uri="{FF2B5EF4-FFF2-40B4-BE49-F238E27FC236}">
                <a16:creationId xmlns:a16="http://schemas.microsoft.com/office/drawing/2014/main" id="{52A09B02-B85E-2649-B8D0-D86C926D4D44}"/>
              </a:ext>
            </a:extLst>
          </p:cNvPr>
          <p:cNvSpPr txBox="1"/>
          <p:nvPr/>
        </p:nvSpPr>
        <p:spPr>
          <a:xfrm>
            <a:off x="3331706" y="3346866"/>
            <a:ext cx="1040670" cy="830997"/>
          </a:xfrm>
          <a:prstGeom prst="rect">
            <a:avLst/>
          </a:prstGeom>
          <a:noFill/>
        </p:spPr>
        <p:txBody>
          <a:bodyPr wrap="none" rtlCol="0">
            <a:spAutoFit/>
          </a:bodyPr>
          <a:lstStyle/>
          <a:p>
            <a:r>
              <a:rPr lang="en-US" sz="4800" dirty="0"/>
              <a:t>???</a:t>
            </a:r>
          </a:p>
        </p:txBody>
      </p:sp>
      <p:sp>
        <p:nvSpPr>
          <p:cNvPr id="8" name="Down Arrow 7">
            <a:extLst>
              <a:ext uri="{FF2B5EF4-FFF2-40B4-BE49-F238E27FC236}">
                <a16:creationId xmlns:a16="http://schemas.microsoft.com/office/drawing/2014/main" id="{FC9177C7-198A-E547-8006-AEA90EF4BDC6}"/>
              </a:ext>
            </a:extLst>
          </p:cNvPr>
          <p:cNvSpPr/>
          <p:nvPr/>
        </p:nvSpPr>
        <p:spPr>
          <a:xfrm>
            <a:off x="3552496" y="2894921"/>
            <a:ext cx="599089" cy="4519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694DCBD9-D1AC-FE4C-862C-BCA6ED19F698}"/>
              </a:ext>
            </a:extLst>
          </p:cNvPr>
          <p:cNvSpPr/>
          <p:nvPr/>
        </p:nvSpPr>
        <p:spPr>
          <a:xfrm>
            <a:off x="3552496" y="4306405"/>
            <a:ext cx="599089" cy="4519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7396CE-AF6E-D146-9045-62F96FBDA305}"/>
              </a:ext>
            </a:extLst>
          </p:cNvPr>
          <p:cNvSpPr txBox="1"/>
          <p:nvPr/>
        </p:nvSpPr>
        <p:spPr>
          <a:xfrm>
            <a:off x="6750414" y="3346865"/>
            <a:ext cx="4603386" cy="830997"/>
          </a:xfrm>
          <a:prstGeom prst="rect">
            <a:avLst/>
          </a:prstGeom>
          <a:noFill/>
        </p:spPr>
        <p:txBody>
          <a:bodyPr wrap="square" rtlCol="0">
            <a:spAutoFit/>
          </a:bodyPr>
          <a:lstStyle/>
          <a:p>
            <a:r>
              <a:rPr lang="en-US" sz="2400" dirty="0"/>
              <a:t>How to proceed from requirements to implementation?</a:t>
            </a:r>
          </a:p>
        </p:txBody>
      </p:sp>
      <p:sp>
        <p:nvSpPr>
          <p:cNvPr id="11" name="TextBox 10">
            <a:extLst>
              <a:ext uri="{FF2B5EF4-FFF2-40B4-BE49-F238E27FC236}">
                <a16:creationId xmlns:a16="http://schemas.microsoft.com/office/drawing/2014/main" id="{13E27382-C38E-6447-99F8-2B1DAC049DFA}"/>
              </a:ext>
            </a:extLst>
          </p:cNvPr>
          <p:cNvSpPr txBox="1"/>
          <p:nvPr/>
        </p:nvSpPr>
        <p:spPr>
          <a:xfrm>
            <a:off x="6750414" y="1954580"/>
            <a:ext cx="4603386" cy="461665"/>
          </a:xfrm>
          <a:prstGeom prst="rect">
            <a:avLst/>
          </a:prstGeom>
          <a:noFill/>
        </p:spPr>
        <p:txBody>
          <a:bodyPr wrap="square" rtlCol="0">
            <a:spAutoFit/>
          </a:bodyPr>
          <a:lstStyle/>
          <a:p>
            <a:r>
              <a:rPr lang="en-US" sz="2400" dirty="0"/>
              <a:t>Are requirements good enough?</a:t>
            </a:r>
          </a:p>
        </p:txBody>
      </p:sp>
      <p:sp>
        <p:nvSpPr>
          <p:cNvPr id="12" name="Date Placeholder 11">
            <a:extLst>
              <a:ext uri="{FF2B5EF4-FFF2-40B4-BE49-F238E27FC236}">
                <a16:creationId xmlns:a16="http://schemas.microsoft.com/office/drawing/2014/main" id="{5229A9DC-F682-7E49-BB22-6DCA42D6B5FE}"/>
              </a:ext>
            </a:extLst>
          </p:cNvPr>
          <p:cNvSpPr>
            <a:spLocks noGrp="1"/>
          </p:cNvSpPr>
          <p:nvPr>
            <p:ph type="dt" sz="half" idx="10"/>
          </p:nvPr>
        </p:nvSpPr>
        <p:spPr/>
        <p:txBody>
          <a:bodyPr/>
          <a:lstStyle/>
          <a:p>
            <a:fld id="{AB544231-5E54-B04E-9803-CED2810C5FB8}" type="datetime1">
              <a:rPr lang="en-US" smtClean="0"/>
              <a:t>11/13/20</a:t>
            </a:fld>
            <a:endParaRPr lang="en-US"/>
          </a:p>
        </p:txBody>
      </p:sp>
      <p:sp>
        <p:nvSpPr>
          <p:cNvPr id="13" name="Slide Number Placeholder 12">
            <a:extLst>
              <a:ext uri="{FF2B5EF4-FFF2-40B4-BE49-F238E27FC236}">
                <a16:creationId xmlns:a16="http://schemas.microsoft.com/office/drawing/2014/main" id="{F90F1D8B-432C-8042-AFB2-7991B3B48392}"/>
              </a:ext>
            </a:extLst>
          </p:cNvPr>
          <p:cNvSpPr>
            <a:spLocks noGrp="1"/>
          </p:cNvSpPr>
          <p:nvPr>
            <p:ph type="sldNum" sz="quarter" idx="12"/>
          </p:nvPr>
        </p:nvSpPr>
        <p:spPr/>
        <p:txBody>
          <a:bodyPr/>
          <a:lstStyle/>
          <a:p>
            <a:fld id="{6D72DC05-7D99-704D-987E-FD4BAB94D434}" type="slidenum">
              <a:rPr lang="en-US" smtClean="0"/>
              <a:t>4</a:t>
            </a:fld>
            <a:endParaRPr lang="en-US"/>
          </a:p>
        </p:txBody>
      </p:sp>
    </p:spTree>
    <p:extLst>
      <p:ext uri="{BB962C8B-B14F-4D97-AF65-F5344CB8AC3E}">
        <p14:creationId xmlns:p14="http://schemas.microsoft.com/office/powerpoint/2010/main" val="32529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1713-808C-CC4F-822D-E4E8E56B552A}"/>
              </a:ext>
            </a:extLst>
          </p:cNvPr>
          <p:cNvSpPr>
            <a:spLocks noGrp="1"/>
          </p:cNvSpPr>
          <p:nvPr>
            <p:ph type="title"/>
          </p:nvPr>
        </p:nvSpPr>
        <p:spPr/>
        <p:txBody>
          <a:bodyPr/>
          <a:lstStyle/>
          <a:p>
            <a:r>
              <a:rPr lang="en-US" dirty="0"/>
              <a:t>GFS: Quality Attributes</a:t>
            </a:r>
          </a:p>
        </p:txBody>
      </p:sp>
      <p:sp>
        <p:nvSpPr>
          <p:cNvPr id="3" name="Content Placeholder 2">
            <a:extLst>
              <a:ext uri="{FF2B5EF4-FFF2-40B4-BE49-F238E27FC236}">
                <a16:creationId xmlns:a16="http://schemas.microsoft.com/office/drawing/2014/main" id="{78BC7473-24D4-AF4D-8F99-B01882869408}"/>
              </a:ext>
            </a:extLst>
          </p:cNvPr>
          <p:cNvSpPr>
            <a:spLocks noGrp="1"/>
          </p:cNvSpPr>
          <p:nvPr>
            <p:ph idx="1"/>
          </p:nvPr>
        </p:nvSpPr>
        <p:spPr/>
        <p:txBody>
          <a:bodyPr>
            <a:normAutofit/>
          </a:bodyPr>
          <a:lstStyle/>
          <a:p>
            <a:pPr marL="514350" indent="-514350">
              <a:buFont typeface="+mj-lt"/>
              <a:buAutoNum type="arabicPeriod"/>
            </a:pPr>
            <a:r>
              <a:rPr lang="en-US" dirty="0"/>
              <a:t>Files are huge</a:t>
            </a:r>
          </a:p>
          <a:p>
            <a:pPr lvl="1"/>
            <a:r>
              <a:rPr lang="en-US" dirty="0"/>
              <a:t>a typical </a:t>
            </a:r>
            <a:r>
              <a:rPr lang="en-US" b="1" dirty="0"/>
              <a:t>file size is measured in GBs – TBs</a:t>
            </a:r>
          </a:p>
          <a:p>
            <a:pPr lvl="1"/>
            <a:endParaRPr lang="en-US" b="1" dirty="0"/>
          </a:p>
          <a:p>
            <a:pPr marL="457200" lvl="1" indent="0">
              <a:buNone/>
            </a:pPr>
            <a:r>
              <a:rPr lang="en-US" dirty="0"/>
              <a:t>The system stores a modest number of large files. We expect a few million files, each typically 100 MB or larger in size. Multi-GB files are the common case and should be managed efficiently. Small files must be supported, but we need not optimize for them</a:t>
            </a:r>
            <a:endParaRPr lang="en-US" b="1" dirty="0"/>
          </a:p>
          <a:p>
            <a:pPr marL="0" indent="0">
              <a:buNone/>
            </a:pPr>
            <a:endParaRPr lang="en-US" dirty="0"/>
          </a:p>
        </p:txBody>
      </p:sp>
      <p:sp>
        <p:nvSpPr>
          <p:cNvPr id="4" name="Date Placeholder 3">
            <a:extLst>
              <a:ext uri="{FF2B5EF4-FFF2-40B4-BE49-F238E27FC236}">
                <a16:creationId xmlns:a16="http://schemas.microsoft.com/office/drawing/2014/main" id="{337D8BDA-4BF7-D540-B59C-808A83961C4B}"/>
              </a:ext>
            </a:extLst>
          </p:cNvPr>
          <p:cNvSpPr>
            <a:spLocks noGrp="1"/>
          </p:cNvSpPr>
          <p:nvPr>
            <p:ph type="dt" sz="half" idx="10"/>
          </p:nvPr>
        </p:nvSpPr>
        <p:spPr/>
        <p:txBody>
          <a:bodyPr/>
          <a:lstStyle/>
          <a:p>
            <a:fld id="{643AD396-7599-7A45-AF9D-C2CEB31B6A5D}" type="datetime1">
              <a:rPr lang="en-US" smtClean="0"/>
              <a:t>11/13/20</a:t>
            </a:fld>
            <a:endParaRPr lang="en-US"/>
          </a:p>
        </p:txBody>
      </p:sp>
      <p:sp>
        <p:nvSpPr>
          <p:cNvPr id="5" name="Slide Number Placeholder 4">
            <a:extLst>
              <a:ext uri="{FF2B5EF4-FFF2-40B4-BE49-F238E27FC236}">
                <a16:creationId xmlns:a16="http://schemas.microsoft.com/office/drawing/2014/main" id="{9CF0993D-17F5-C640-8B75-4BC915F26FA3}"/>
              </a:ext>
            </a:extLst>
          </p:cNvPr>
          <p:cNvSpPr>
            <a:spLocks noGrp="1"/>
          </p:cNvSpPr>
          <p:nvPr>
            <p:ph type="sldNum" sz="quarter" idx="12"/>
          </p:nvPr>
        </p:nvSpPr>
        <p:spPr/>
        <p:txBody>
          <a:bodyPr/>
          <a:lstStyle/>
          <a:p>
            <a:fld id="{6D72DC05-7D99-704D-987E-FD4BAB94D434}" type="slidenum">
              <a:rPr lang="en-US" smtClean="0"/>
              <a:t>31</a:t>
            </a:fld>
            <a:endParaRPr lang="en-US"/>
          </a:p>
        </p:txBody>
      </p:sp>
    </p:spTree>
    <p:extLst>
      <p:ext uri="{BB962C8B-B14F-4D97-AF65-F5344CB8AC3E}">
        <p14:creationId xmlns:p14="http://schemas.microsoft.com/office/powerpoint/2010/main" val="1812398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1713-808C-CC4F-822D-E4E8E56B552A}"/>
              </a:ext>
            </a:extLst>
          </p:cNvPr>
          <p:cNvSpPr>
            <a:spLocks noGrp="1"/>
          </p:cNvSpPr>
          <p:nvPr>
            <p:ph type="title"/>
          </p:nvPr>
        </p:nvSpPr>
        <p:spPr/>
        <p:txBody>
          <a:bodyPr/>
          <a:lstStyle/>
          <a:p>
            <a:r>
              <a:rPr lang="en-US" dirty="0"/>
              <a:t>GFS: Quality Attributes</a:t>
            </a:r>
          </a:p>
        </p:txBody>
      </p:sp>
      <p:sp>
        <p:nvSpPr>
          <p:cNvPr id="3" name="Content Placeholder 2">
            <a:extLst>
              <a:ext uri="{FF2B5EF4-FFF2-40B4-BE49-F238E27FC236}">
                <a16:creationId xmlns:a16="http://schemas.microsoft.com/office/drawing/2014/main" id="{78BC7473-24D4-AF4D-8F99-B01882869408}"/>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Most files are mutated by appending new data rather than overwriting existing data</a:t>
            </a:r>
          </a:p>
          <a:p>
            <a:pPr lvl="1"/>
            <a:r>
              <a:rPr lang="en-US" dirty="0"/>
              <a:t>once written, the files are only read, and often only sequentially. </a:t>
            </a:r>
          </a:p>
          <a:p>
            <a:pPr marL="514350" indent="-514350">
              <a:buFont typeface="+mj-lt"/>
              <a:buAutoNum type="arabicPeriod"/>
            </a:pPr>
            <a:r>
              <a:rPr lang="en-US" dirty="0"/>
              <a:t>Multiple clients can append data</a:t>
            </a:r>
          </a:p>
          <a:p>
            <a:pPr marL="514350" indent="-514350">
              <a:buFont typeface="+mj-lt"/>
              <a:buAutoNum type="arabicPeriod"/>
            </a:pPr>
            <a:endParaRPr lang="en-US" dirty="0"/>
          </a:p>
          <a:p>
            <a:pPr marL="0" indent="0">
              <a:buNone/>
            </a:pPr>
            <a:r>
              <a:rPr lang="en-US" dirty="0"/>
              <a:t>The workloads primarily consist of two kinds of reads:</a:t>
            </a:r>
          </a:p>
          <a:p>
            <a:pPr>
              <a:buFontTx/>
              <a:buChar char="-"/>
            </a:pPr>
            <a:r>
              <a:rPr lang="en-US" dirty="0"/>
              <a:t>large streaming reads</a:t>
            </a:r>
          </a:p>
          <a:p>
            <a:pPr lvl="1">
              <a:buFontTx/>
              <a:buChar char="-"/>
            </a:pPr>
            <a:r>
              <a:rPr lang="en-US" dirty="0"/>
              <a:t>A typical read is 1MB or more</a:t>
            </a:r>
          </a:p>
          <a:p>
            <a:pPr lvl="1">
              <a:buFontTx/>
              <a:buChar char="-"/>
            </a:pPr>
            <a:r>
              <a:rPr lang="en-US" dirty="0"/>
              <a:t>Successive operations from the same client often read through a contiguous region of a file</a:t>
            </a:r>
          </a:p>
          <a:p>
            <a:pPr>
              <a:buFontTx/>
              <a:buChar char="-"/>
            </a:pPr>
            <a:r>
              <a:rPr lang="en-US" dirty="0"/>
              <a:t>small random reads</a:t>
            </a:r>
          </a:p>
          <a:p>
            <a:pPr lvl="1">
              <a:buFontTx/>
              <a:buChar char="-"/>
            </a:pPr>
            <a:r>
              <a:rPr lang="en-US" dirty="0"/>
              <a:t>Random read typically reads a few KBs at some arbitrary offset</a:t>
            </a:r>
          </a:p>
          <a:p>
            <a:pPr>
              <a:buFontTx/>
              <a:buChar char="-"/>
            </a:pPr>
            <a:r>
              <a:rPr lang="en-US" dirty="0"/>
              <a:t>Performance-conscious applications often batch and sort their small reads to advance steadily through the file rather than go back and forth</a:t>
            </a:r>
          </a:p>
          <a:p>
            <a:pPr marL="514350" indent="-514350">
              <a:buFont typeface="+mj-lt"/>
              <a:buAutoNum type="arabicPeriod"/>
            </a:pPr>
            <a:endParaRPr lang="en-US" dirty="0"/>
          </a:p>
          <a:p>
            <a:pPr marL="0" indent="0">
              <a:buNone/>
            </a:pPr>
            <a:endParaRPr lang="en-US" dirty="0"/>
          </a:p>
        </p:txBody>
      </p:sp>
      <p:sp>
        <p:nvSpPr>
          <p:cNvPr id="4" name="Date Placeholder 3">
            <a:extLst>
              <a:ext uri="{FF2B5EF4-FFF2-40B4-BE49-F238E27FC236}">
                <a16:creationId xmlns:a16="http://schemas.microsoft.com/office/drawing/2014/main" id="{337D8BDA-4BF7-D540-B59C-808A83961C4B}"/>
              </a:ext>
            </a:extLst>
          </p:cNvPr>
          <p:cNvSpPr>
            <a:spLocks noGrp="1"/>
          </p:cNvSpPr>
          <p:nvPr>
            <p:ph type="dt" sz="half" idx="10"/>
          </p:nvPr>
        </p:nvSpPr>
        <p:spPr/>
        <p:txBody>
          <a:bodyPr/>
          <a:lstStyle/>
          <a:p>
            <a:fld id="{643AD396-7599-7A45-AF9D-C2CEB31B6A5D}" type="datetime1">
              <a:rPr lang="en-US" smtClean="0"/>
              <a:t>11/13/20</a:t>
            </a:fld>
            <a:endParaRPr lang="en-US"/>
          </a:p>
        </p:txBody>
      </p:sp>
      <p:sp>
        <p:nvSpPr>
          <p:cNvPr id="5" name="Slide Number Placeholder 4">
            <a:extLst>
              <a:ext uri="{FF2B5EF4-FFF2-40B4-BE49-F238E27FC236}">
                <a16:creationId xmlns:a16="http://schemas.microsoft.com/office/drawing/2014/main" id="{9CF0993D-17F5-C640-8B75-4BC915F26FA3}"/>
              </a:ext>
            </a:extLst>
          </p:cNvPr>
          <p:cNvSpPr>
            <a:spLocks noGrp="1"/>
          </p:cNvSpPr>
          <p:nvPr>
            <p:ph type="sldNum" sz="quarter" idx="12"/>
          </p:nvPr>
        </p:nvSpPr>
        <p:spPr/>
        <p:txBody>
          <a:bodyPr/>
          <a:lstStyle/>
          <a:p>
            <a:fld id="{6D72DC05-7D99-704D-987E-FD4BAB94D434}" type="slidenum">
              <a:rPr lang="en-US" smtClean="0"/>
              <a:t>32</a:t>
            </a:fld>
            <a:endParaRPr lang="en-US"/>
          </a:p>
        </p:txBody>
      </p:sp>
    </p:spTree>
    <p:extLst>
      <p:ext uri="{BB962C8B-B14F-4D97-AF65-F5344CB8AC3E}">
        <p14:creationId xmlns:p14="http://schemas.microsoft.com/office/powerpoint/2010/main" val="3338370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1713-808C-CC4F-822D-E4E8E56B552A}"/>
              </a:ext>
            </a:extLst>
          </p:cNvPr>
          <p:cNvSpPr>
            <a:spLocks noGrp="1"/>
          </p:cNvSpPr>
          <p:nvPr>
            <p:ph type="title"/>
          </p:nvPr>
        </p:nvSpPr>
        <p:spPr/>
        <p:txBody>
          <a:bodyPr/>
          <a:lstStyle/>
          <a:p>
            <a:r>
              <a:rPr lang="en-US" dirty="0"/>
              <a:t>GFS: Quality Attributes</a:t>
            </a:r>
          </a:p>
        </p:txBody>
      </p:sp>
      <p:sp>
        <p:nvSpPr>
          <p:cNvPr id="3" name="Content Placeholder 2">
            <a:extLst>
              <a:ext uri="{FF2B5EF4-FFF2-40B4-BE49-F238E27FC236}">
                <a16:creationId xmlns:a16="http://schemas.microsoft.com/office/drawing/2014/main" id="{78BC7473-24D4-AF4D-8F99-B01882869408}"/>
              </a:ext>
            </a:extLst>
          </p:cNvPr>
          <p:cNvSpPr>
            <a:spLocks noGrp="1"/>
          </p:cNvSpPr>
          <p:nvPr>
            <p:ph idx="1"/>
          </p:nvPr>
        </p:nvSpPr>
        <p:spPr/>
        <p:txBody>
          <a:bodyPr>
            <a:normAutofit/>
          </a:bodyPr>
          <a:lstStyle/>
          <a:p>
            <a:pPr marL="0" indent="0">
              <a:buNone/>
            </a:pPr>
            <a:r>
              <a:rPr lang="en-US" dirty="0"/>
              <a:t>Relaxed consistency requirements</a:t>
            </a:r>
          </a:p>
          <a:p>
            <a:pPr marL="514350" indent="-514350">
              <a:buFont typeface="+mj-lt"/>
              <a:buAutoNum type="arabicPeriod"/>
            </a:pPr>
            <a:r>
              <a:rPr lang="en-US" dirty="0"/>
              <a:t>File namespace mutations are atomic</a:t>
            </a:r>
          </a:p>
          <a:p>
            <a:pPr marL="514350" indent="-514350">
              <a:buFont typeface="+mj-lt"/>
              <a:buAutoNum type="arabicPeriod"/>
            </a:pPr>
            <a:r>
              <a:rPr lang="en-US" dirty="0"/>
              <a:t>Append causes a record to be atomically appended at least one</a:t>
            </a:r>
          </a:p>
          <a:p>
            <a:pPr marL="457200" lvl="1" indent="0">
              <a:buNone/>
            </a:pPr>
            <a:r>
              <a:rPr lang="en-US" dirty="0"/>
              <a:t>- but it might be duplicated or GFS may decide to add a padding</a:t>
            </a:r>
          </a:p>
        </p:txBody>
      </p:sp>
      <p:sp>
        <p:nvSpPr>
          <p:cNvPr id="4" name="Date Placeholder 3">
            <a:extLst>
              <a:ext uri="{FF2B5EF4-FFF2-40B4-BE49-F238E27FC236}">
                <a16:creationId xmlns:a16="http://schemas.microsoft.com/office/drawing/2014/main" id="{337D8BDA-4BF7-D540-B59C-808A83961C4B}"/>
              </a:ext>
            </a:extLst>
          </p:cNvPr>
          <p:cNvSpPr>
            <a:spLocks noGrp="1"/>
          </p:cNvSpPr>
          <p:nvPr>
            <p:ph type="dt" sz="half" idx="10"/>
          </p:nvPr>
        </p:nvSpPr>
        <p:spPr/>
        <p:txBody>
          <a:bodyPr/>
          <a:lstStyle/>
          <a:p>
            <a:fld id="{643AD396-7599-7A45-AF9D-C2CEB31B6A5D}" type="datetime1">
              <a:rPr lang="en-US" smtClean="0"/>
              <a:t>11/13/20</a:t>
            </a:fld>
            <a:endParaRPr lang="en-US"/>
          </a:p>
        </p:txBody>
      </p:sp>
      <p:sp>
        <p:nvSpPr>
          <p:cNvPr id="5" name="Slide Number Placeholder 4">
            <a:extLst>
              <a:ext uri="{FF2B5EF4-FFF2-40B4-BE49-F238E27FC236}">
                <a16:creationId xmlns:a16="http://schemas.microsoft.com/office/drawing/2014/main" id="{9CF0993D-17F5-C640-8B75-4BC915F26FA3}"/>
              </a:ext>
            </a:extLst>
          </p:cNvPr>
          <p:cNvSpPr>
            <a:spLocks noGrp="1"/>
          </p:cNvSpPr>
          <p:nvPr>
            <p:ph type="sldNum" sz="quarter" idx="12"/>
          </p:nvPr>
        </p:nvSpPr>
        <p:spPr/>
        <p:txBody>
          <a:bodyPr/>
          <a:lstStyle/>
          <a:p>
            <a:fld id="{6D72DC05-7D99-704D-987E-FD4BAB94D434}" type="slidenum">
              <a:rPr lang="en-US" smtClean="0"/>
              <a:t>33</a:t>
            </a:fld>
            <a:endParaRPr lang="en-US"/>
          </a:p>
        </p:txBody>
      </p:sp>
    </p:spTree>
    <p:extLst>
      <p:ext uri="{BB962C8B-B14F-4D97-AF65-F5344CB8AC3E}">
        <p14:creationId xmlns:p14="http://schemas.microsoft.com/office/powerpoint/2010/main" val="3698172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561F-3A07-E244-A4AD-3244AAE590A0}"/>
              </a:ext>
            </a:extLst>
          </p:cNvPr>
          <p:cNvSpPr>
            <a:spLocks noGrp="1"/>
          </p:cNvSpPr>
          <p:nvPr>
            <p:ph type="title"/>
          </p:nvPr>
        </p:nvSpPr>
        <p:spPr/>
        <p:txBody>
          <a:bodyPr/>
          <a:lstStyle/>
          <a:p>
            <a:r>
              <a:rPr lang="en-US" dirty="0"/>
              <a:t>GFS: Why is it hard?</a:t>
            </a:r>
          </a:p>
        </p:txBody>
      </p:sp>
      <p:graphicFrame>
        <p:nvGraphicFramePr>
          <p:cNvPr id="6" name="Content Placeholder 5">
            <a:extLst>
              <a:ext uri="{FF2B5EF4-FFF2-40B4-BE49-F238E27FC236}">
                <a16:creationId xmlns:a16="http://schemas.microsoft.com/office/drawing/2014/main" id="{B646B2CB-021E-1C4D-A0B2-C78A86A889F1}"/>
              </a:ext>
            </a:extLst>
          </p:cNvPr>
          <p:cNvGraphicFramePr>
            <a:graphicFrameLocks noGrp="1"/>
          </p:cNvGraphicFramePr>
          <p:nvPr>
            <p:ph idx="1"/>
            <p:extLst>
              <p:ext uri="{D42A27DB-BD31-4B8C-83A1-F6EECF244321}">
                <p14:modId xmlns:p14="http://schemas.microsoft.com/office/powerpoint/2010/main" val="38701229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C2B4109-D7C8-8F4A-B1C0-2D400F497578}"/>
              </a:ext>
            </a:extLst>
          </p:cNvPr>
          <p:cNvSpPr>
            <a:spLocks noGrp="1"/>
          </p:cNvSpPr>
          <p:nvPr>
            <p:ph type="dt" sz="half" idx="10"/>
          </p:nvPr>
        </p:nvSpPr>
        <p:spPr/>
        <p:txBody>
          <a:bodyPr/>
          <a:lstStyle/>
          <a:p>
            <a:fld id="{8C49B9C5-CAB5-7944-9DCA-F4EBD3A0EE58}" type="datetime1">
              <a:rPr lang="en-US" smtClean="0"/>
              <a:t>11/13/20</a:t>
            </a:fld>
            <a:endParaRPr lang="en-US"/>
          </a:p>
        </p:txBody>
      </p:sp>
      <p:sp>
        <p:nvSpPr>
          <p:cNvPr id="5" name="Slide Number Placeholder 4">
            <a:extLst>
              <a:ext uri="{FF2B5EF4-FFF2-40B4-BE49-F238E27FC236}">
                <a16:creationId xmlns:a16="http://schemas.microsoft.com/office/drawing/2014/main" id="{B00D6A71-95E6-8E4F-9875-17841AD0AE6E}"/>
              </a:ext>
            </a:extLst>
          </p:cNvPr>
          <p:cNvSpPr>
            <a:spLocks noGrp="1"/>
          </p:cNvSpPr>
          <p:nvPr>
            <p:ph type="sldNum" sz="quarter" idx="12"/>
          </p:nvPr>
        </p:nvSpPr>
        <p:spPr/>
        <p:txBody>
          <a:bodyPr/>
          <a:lstStyle/>
          <a:p>
            <a:fld id="{6D72DC05-7D99-704D-987E-FD4BAB94D434}" type="slidenum">
              <a:rPr lang="en-US" smtClean="0"/>
              <a:t>34</a:t>
            </a:fld>
            <a:endParaRPr lang="en-US"/>
          </a:p>
        </p:txBody>
      </p:sp>
    </p:spTree>
    <p:extLst>
      <p:ext uri="{BB962C8B-B14F-4D97-AF65-F5344CB8AC3E}">
        <p14:creationId xmlns:p14="http://schemas.microsoft.com/office/powerpoint/2010/main" val="699936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BC05-8F04-7041-8292-5A307337D048}"/>
              </a:ext>
            </a:extLst>
          </p:cNvPr>
          <p:cNvSpPr>
            <a:spLocks noGrp="1"/>
          </p:cNvSpPr>
          <p:nvPr>
            <p:ph type="title"/>
          </p:nvPr>
        </p:nvSpPr>
        <p:spPr/>
        <p:txBody>
          <a:bodyPr/>
          <a:lstStyle/>
          <a:p>
            <a:r>
              <a:rPr lang="en-US" dirty="0"/>
              <a:t>Strong Consistency</a:t>
            </a:r>
          </a:p>
        </p:txBody>
      </p:sp>
      <p:sp>
        <p:nvSpPr>
          <p:cNvPr id="4" name="Date Placeholder 3">
            <a:extLst>
              <a:ext uri="{FF2B5EF4-FFF2-40B4-BE49-F238E27FC236}">
                <a16:creationId xmlns:a16="http://schemas.microsoft.com/office/drawing/2014/main" id="{9DF70AD6-A005-2F48-8444-9EC0E86D7A4A}"/>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D2FEF7E2-5A4A-8A4D-ACC4-F1A8BCB6E808}"/>
              </a:ext>
            </a:extLst>
          </p:cNvPr>
          <p:cNvSpPr>
            <a:spLocks noGrp="1"/>
          </p:cNvSpPr>
          <p:nvPr>
            <p:ph type="sldNum" sz="quarter" idx="12"/>
          </p:nvPr>
        </p:nvSpPr>
        <p:spPr/>
        <p:txBody>
          <a:bodyPr/>
          <a:lstStyle/>
          <a:p>
            <a:fld id="{6D72DC05-7D99-704D-987E-FD4BAB94D434}" type="slidenum">
              <a:rPr lang="en-US" smtClean="0"/>
              <a:t>35</a:t>
            </a:fld>
            <a:endParaRPr lang="en-US"/>
          </a:p>
        </p:txBody>
      </p:sp>
      <p:pic>
        <p:nvPicPr>
          <p:cNvPr id="7" name="Picture 6">
            <a:extLst>
              <a:ext uri="{FF2B5EF4-FFF2-40B4-BE49-F238E27FC236}">
                <a16:creationId xmlns:a16="http://schemas.microsoft.com/office/drawing/2014/main" id="{FEF72818-F299-B54A-9111-8D0CD4C0AFDD}"/>
              </a:ext>
            </a:extLst>
          </p:cNvPr>
          <p:cNvPicPr>
            <a:picLocks noChangeAspect="1"/>
          </p:cNvPicPr>
          <p:nvPr/>
        </p:nvPicPr>
        <p:blipFill>
          <a:blip r:embed="rId2"/>
          <a:stretch>
            <a:fillRect/>
          </a:stretch>
        </p:blipFill>
        <p:spPr>
          <a:xfrm>
            <a:off x="838200" y="2305173"/>
            <a:ext cx="5900089" cy="2247653"/>
          </a:xfrm>
          <a:prstGeom prst="rect">
            <a:avLst/>
          </a:prstGeom>
        </p:spPr>
      </p:pic>
      <p:graphicFrame>
        <p:nvGraphicFramePr>
          <p:cNvPr id="8" name="Table 8">
            <a:extLst>
              <a:ext uri="{FF2B5EF4-FFF2-40B4-BE49-F238E27FC236}">
                <a16:creationId xmlns:a16="http://schemas.microsoft.com/office/drawing/2014/main" id="{66272077-61E7-0148-AB65-A5C87F6762E7}"/>
              </a:ext>
            </a:extLst>
          </p:cNvPr>
          <p:cNvGraphicFramePr>
            <a:graphicFrameLocks noGrp="1"/>
          </p:cNvGraphicFramePr>
          <p:nvPr>
            <p:extLst>
              <p:ext uri="{D42A27DB-BD31-4B8C-83A1-F6EECF244321}">
                <p14:modId xmlns:p14="http://schemas.microsoft.com/office/powerpoint/2010/main" val="2205648544"/>
              </p:ext>
            </p:extLst>
          </p:nvPr>
        </p:nvGraphicFramePr>
        <p:xfrm>
          <a:off x="7977352" y="3058159"/>
          <a:ext cx="1566041" cy="741680"/>
        </p:xfrm>
        <a:graphic>
          <a:graphicData uri="http://schemas.openxmlformats.org/drawingml/2006/table">
            <a:tbl>
              <a:tblPr firstRow="1" bandRow="1">
                <a:tableStyleId>{5940675A-B579-460E-94D1-54222C63F5DA}</a:tableStyleId>
              </a:tblPr>
              <a:tblGrid>
                <a:gridCol w="1566041">
                  <a:extLst>
                    <a:ext uri="{9D8B030D-6E8A-4147-A177-3AD203B41FA5}">
                      <a16:colId xmlns:a16="http://schemas.microsoft.com/office/drawing/2014/main" val="177326947"/>
                    </a:ext>
                  </a:extLst>
                </a:gridCol>
              </a:tblGrid>
              <a:tr h="370840">
                <a:tc>
                  <a:txBody>
                    <a:bodyPr/>
                    <a:lstStyle/>
                    <a:p>
                      <a:r>
                        <a:rPr lang="en-US" dirty="0"/>
                        <a:t>C1: R1</a:t>
                      </a:r>
                    </a:p>
                  </a:txBody>
                  <a:tcPr/>
                </a:tc>
                <a:extLst>
                  <a:ext uri="{0D108BD9-81ED-4DB2-BD59-A6C34878D82A}">
                    <a16:rowId xmlns:a16="http://schemas.microsoft.com/office/drawing/2014/main" val="2972631797"/>
                  </a:ext>
                </a:extLst>
              </a:tr>
              <a:tr h="370840">
                <a:tc>
                  <a:txBody>
                    <a:bodyPr/>
                    <a:lstStyle/>
                    <a:p>
                      <a:r>
                        <a:rPr lang="en-US" dirty="0"/>
                        <a:t>C2: R2</a:t>
                      </a:r>
                    </a:p>
                  </a:txBody>
                  <a:tcPr/>
                </a:tc>
                <a:extLst>
                  <a:ext uri="{0D108BD9-81ED-4DB2-BD59-A6C34878D82A}">
                    <a16:rowId xmlns:a16="http://schemas.microsoft.com/office/drawing/2014/main" val="2983148265"/>
                  </a:ext>
                </a:extLst>
              </a:tr>
            </a:tbl>
          </a:graphicData>
        </a:graphic>
      </p:graphicFrame>
    </p:spTree>
    <p:extLst>
      <p:ext uri="{BB962C8B-B14F-4D97-AF65-F5344CB8AC3E}">
        <p14:creationId xmlns:p14="http://schemas.microsoft.com/office/powerpoint/2010/main" val="38072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5AAC-1F5D-344F-877F-C150343059A7}"/>
              </a:ext>
            </a:extLst>
          </p:cNvPr>
          <p:cNvSpPr>
            <a:spLocks noGrp="1"/>
          </p:cNvSpPr>
          <p:nvPr>
            <p:ph type="title"/>
          </p:nvPr>
        </p:nvSpPr>
        <p:spPr/>
        <p:txBody>
          <a:bodyPr/>
          <a:lstStyle/>
          <a:p>
            <a:r>
              <a:rPr lang="en-US" dirty="0"/>
              <a:t>No Consistency</a:t>
            </a:r>
          </a:p>
        </p:txBody>
      </p:sp>
      <p:sp>
        <p:nvSpPr>
          <p:cNvPr id="4" name="Date Placeholder 3">
            <a:extLst>
              <a:ext uri="{FF2B5EF4-FFF2-40B4-BE49-F238E27FC236}">
                <a16:creationId xmlns:a16="http://schemas.microsoft.com/office/drawing/2014/main" id="{F26D17BE-867E-054D-90A7-F56EF6FE2984}"/>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EEC41319-D345-9248-8CA8-D6CE02397996}"/>
              </a:ext>
            </a:extLst>
          </p:cNvPr>
          <p:cNvSpPr>
            <a:spLocks noGrp="1"/>
          </p:cNvSpPr>
          <p:nvPr>
            <p:ph type="sldNum" sz="quarter" idx="12"/>
          </p:nvPr>
        </p:nvSpPr>
        <p:spPr/>
        <p:txBody>
          <a:bodyPr/>
          <a:lstStyle/>
          <a:p>
            <a:fld id="{6D72DC05-7D99-704D-987E-FD4BAB94D434}" type="slidenum">
              <a:rPr lang="en-US" smtClean="0"/>
              <a:t>36</a:t>
            </a:fld>
            <a:endParaRPr lang="en-US"/>
          </a:p>
        </p:txBody>
      </p:sp>
      <p:pic>
        <p:nvPicPr>
          <p:cNvPr id="6" name="Picture 5">
            <a:extLst>
              <a:ext uri="{FF2B5EF4-FFF2-40B4-BE49-F238E27FC236}">
                <a16:creationId xmlns:a16="http://schemas.microsoft.com/office/drawing/2014/main" id="{B40EEA15-A442-1540-94BB-056D773694FA}"/>
              </a:ext>
            </a:extLst>
          </p:cNvPr>
          <p:cNvPicPr>
            <a:picLocks noChangeAspect="1"/>
          </p:cNvPicPr>
          <p:nvPr/>
        </p:nvPicPr>
        <p:blipFill>
          <a:blip r:embed="rId2"/>
          <a:stretch>
            <a:fillRect/>
          </a:stretch>
        </p:blipFill>
        <p:spPr>
          <a:xfrm>
            <a:off x="838200" y="2210962"/>
            <a:ext cx="5630041" cy="2436075"/>
          </a:xfrm>
          <a:prstGeom prst="rect">
            <a:avLst/>
          </a:prstGeom>
        </p:spPr>
      </p:pic>
      <p:graphicFrame>
        <p:nvGraphicFramePr>
          <p:cNvPr id="7" name="Table 8">
            <a:extLst>
              <a:ext uri="{FF2B5EF4-FFF2-40B4-BE49-F238E27FC236}">
                <a16:creationId xmlns:a16="http://schemas.microsoft.com/office/drawing/2014/main" id="{C217B83A-F688-FF41-BF41-2131B447917A}"/>
              </a:ext>
            </a:extLst>
          </p:cNvPr>
          <p:cNvGraphicFramePr>
            <a:graphicFrameLocks noGrp="1"/>
          </p:cNvGraphicFramePr>
          <p:nvPr>
            <p:extLst>
              <p:ext uri="{D42A27DB-BD31-4B8C-83A1-F6EECF244321}">
                <p14:modId xmlns:p14="http://schemas.microsoft.com/office/powerpoint/2010/main" val="2632764708"/>
              </p:ext>
            </p:extLst>
          </p:nvPr>
        </p:nvGraphicFramePr>
        <p:xfrm>
          <a:off x="7903780" y="2396007"/>
          <a:ext cx="1566041" cy="741680"/>
        </p:xfrm>
        <a:graphic>
          <a:graphicData uri="http://schemas.openxmlformats.org/drawingml/2006/table">
            <a:tbl>
              <a:tblPr firstRow="1" bandRow="1">
                <a:tableStyleId>{5940675A-B579-460E-94D1-54222C63F5DA}</a:tableStyleId>
              </a:tblPr>
              <a:tblGrid>
                <a:gridCol w="1566041">
                  <a:extLst>
                    <a:ext uri="{9D8B030D-6E8A-4147-A177-3AD203B41FA5}">
                      <a16:colId xmlns:a16="http://schemas.microsoft.com/office/drawing/2014/main" val="177326947"/>
                    </a:ext>
                  </a:extLst>
                </a:gridCol>
              </a:tblGrid>
              <a:tr h="370840">
                <a:tc>
                  <a:txBody>
                    <a:bodyPr/>
                    <a:lstStyle/>
                    <a:p>
                      <a:r>
                        <a:rPr lang="en-US" dirty="0"/>
                        <a:t>C1: R1</a:t>
                      </a:r>
                    </a:p>
                  </a:txBody>
                  <a:tcPr/>
                </a:tc>
                <a:extLst>
                  <a:ext uri="{0D108BD9-81ED-4DB2-BD59-A6C34878D82A}">
                    <a16:rowId xmlns:a16="http://schemas.microsoft.com/office/drawing/2014/main" val="2972631797"/>
                  </a:ext>
                </a:extLst>
              </a:tr>
              <a:tr h="370840">
                <a:tc>
                  <a:txBody>
                    <a:bodyPr/>
                    <a:lstStyle/>
                    <a:p>
                      <a:r>
                        <a:rPr lang="en-US" dirty="0"/>
                        <a:t>C2: R2</a:t>
                      </a:r>
                    </a:p>
                  </a:txBody>
                  <a:tcPr/>
                </a:tc>
                <a:extLst>
                  <a:ext uri="{0D108BD9-81ED-4DB2-BD59-A6C34878D82A}">
                    <a16:rowId xmlns:a16="http://schemas.microsoft.com/office/drawing/2014/main" val="2983148265"/>
                  </a:ext>
                </a:extLst>
              </a:tr>
            </a:tbl>
          </a:graphicData>
        </a:graphic>
      </p:graphicFrame>
      <p:graphicFrame>
        <p:nvGraphicFramePr>
          <p:cNvPr id="8" name="Table 8">
            <a:extLst>
              <a:ext uri="{FF2B5EF4-FFF2-40B4-BE49-F238E27FC236}">
                <a16:creationId xmlns:a16="http://schemas.microsoft.com/office/drawing/2014/main" id="{32793DBF-2CCA-124B-871A-AFBA006D446F}"/>
              </a:ext>
            </a:extLst>
          </p:cNvPr>
          <p:cNvGraphicFramePr>
            <a:graphicFrameLocks noGrp="1"/>
          </p:cNvGraphicFramePr>
          <p:nvPr>
            <p:extLst>
              <p:ext uri="{D42A27DB-BD31-4B8C-83A1-F6EECF244321}">
                <p14:modId xmlns:p14="http://schemas.microsoft.com/office/powerpoint/2010/main" val="3130236605"/>
              </p:ext>
            </p:extLst>
          </p:nvPr>
        </p:nvGraphicFramePr>
        <p:xfrm>
          <a:off x="7903780" y="3552145"/>
          <a:ext cx="1566041" cy="741680"/>
        </p:xfrm>
        <a:graphic>
          <a:graphicData uri="http://schemas.openxmlformats.org/drawingml/2006/table">
            <a:tbl>
              <a:tblPr firstRow="1" bandRow="1">
                <a:tableStyleId>{5940675A-B579-460E-94D1-54222C63F5DA}</a:tableStyleId>
              </a:tblPr>
              <a:tblGrid>
                <a:gridCol w="1566041">
                  <a:extLst>
                    <a:ext uri="{9D8B030D-6E8A-4147-A177-3AD203B41FA5}">
                      <a16:colId xmlns:a16="http://schemas.microsoft.com/office/drawing/2014/main" val="177326947"/>
                    </a:ext>
                  </a:extLst>
                </a:gridCol>
              </a:tblGrid>
              <a:tr h="370840">
                <a:tc>
                  <a:txBody>
                    <a:bodyPr/>
                    <a:lstStyle/>
                    <a:p>
                      <a:r>
                        <a:rPr lang="en-US" dirty="0"/>
                        <a:t>C2: R2</a:t>
                      </a:r>
                    </a:p>
                  </a:txBody>
                  <a:tcPr/>
                </a:tc>
                <a:extLst>
                  <a:ext uri="{0D108BD9-81ED-4DB2-BD59-A6C34878D82A}">
                    <a16:rowId xmlns:a16="http://schemas.microsoft.com/office/drawing/2014/main" val="2972631797"/>
                  </a:ext>
                </a:extLst>
              </a:tr>
              <a:tr h="370840">
                <a:tc>
                  <a:txBody>
                    <a:bodyPr/>
                    <a:lstStyle/>
                    <a:p>
                      <a:r>
                        <a:rPr lang="en-US" dirty="0"/>
                        <a:t>C1: R1</a:t>
                      </a:r>
                    </a:p>
                  </a:txBody>
                  <a:tcPr/>
                </a:tc>
                <a:extLst>
                  <a:ext uri="{0D108BD9-81ED-4DB2-BD59-A6C34878D82A}">
                    <a16:rowId xmlns:a16="http://schemas.microsoft.com/office/drawing/2014/main" val="2983148265"/>
                  </a:ext>
                </a:extLst>
              </a:tr>
            </a:tbl>
          </a:graphicData>
        </a:graphic>
      </p:graphicFrame>
    </p:spTree>
    <p:extLst>
      <p:ext uri="{BB962C8B-B14F-4D97-AF65-F5344CB8AC3E}">
        <p14:creationId xmlns:p14="http://schemas.microsoft.com/office/powerpoint/2010/main" val="380184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F502-2458-2A45-B96C-02D7114AF2D4}"/>
              </a:ext>
            </a:extLst>
          </p:cNvPr>
          <p:cNvSpPr>
            <a:spLocks noGrp="1"/>
          </p:cNvSpPr>
          <p:nvPr>
            <p:ph type="title"/>
          </p:nvPr>
        </p:nvSpPr>
        <p:spPr/>
        <p:txBody>
          <a:bodyPr/>
          <a:lstStyle/>
          <a:p>
            <a:r>
              <a:rPr lang="en-US" dirty="0"/>
              <a:t>Eventual Consistency</a:t>
            </a:r>
          </a:p>
        </p:txBody>
      </p:sp>
      <p:sp>
        <p:nvSpPr>
          <p:cNvPr id="4" name="Date Placeholder 3">
            <a:extLst>
              <a:ext uri="{FF2B5EF4-FFF2-40B4-BE49-F238E27FC236}">
                <a16:creationId xmlns:a16="http://schemas.microsoft.com/office/drawing/2014/main" id="{E4767B7D-6C19-824E-A775-83744FE5BAD5}"/>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F3AB63F8-BA08-6F4C-8941-640EFEDC29DE}"/>
              </a:ext>
            </a:extLst>
          </p:cNvPr>
          <p:cNvSpPr>
            <a:spLocks noGrp="1"/>
          </p:cNvSpPr>
          <p:nvPr>
            <p:ph type="sldNum" sz="quarter" idx="12"/>
          </p:nvPr>
        </p:nvSpPr>
        <p:spPr/>
        <p:txBody>
          <a:bodyPr/>
          <a:lstStyle/>
          <a:p>
            <a:fld id="{6D72DC05-7D99-704D-987E-FD4BAB94D434}" type="slidenum">
              <a:rPr lang="en-US" smtClean="0"/>
              <a:t>37</a:t>
            </a:fld>
            <a:endParaRPr lang="en-US"/>
          </a:p>
        </p:txBody>
      </p:sp>
      <p:pic>
        <p:nvPicPr>
          <p:cNvPr id="6" name="Picture 5">
            <a:extLst>
              <a:ext uri="{FF2B5EF4-FFF2-40B4-BE49-F238E27FC236}">
                <a16:creationId xmlns:a16="http://schemas.microsoft.com/office/drawing/2014/main" id="{56059C1D-F3FC-E245-980D-AF89E00E7236}"/>
              </a:ext>
            </a:extLst>
          </p:cNvPr>
          <p:cNvPicPr>
            <a:picLocks noChangeAspect="1"/>
          </p:cNvPicPr>
          <p:nvPr/>
        </p:nvPicPr>
        <p:blipFill>
          <a:blip r:embed="rId2"/>
          <a:stretch>
            <a:fillRect/>
          </a:stretch>
        </p:blipFill>
        <p:spPr>
          <a:xfrm>
            <a:off x="838200" y="2114331"/>
            <a:ext cx="5469023" cy="2629338"/>
          </a:xfrm>
          <a:prstGeom prst="rect">
            <a:avLst/>
          </a:prstGeom>
        </p:spPr>
      </p:pic>
    </p:spTree>
    <p:extLst>
      <p:ext uri="{BB962C8B-B14F-4D97-AF65-F5344CB8AC3E}">
        <p14:creationId xmlns:p14="http://schemas.microsoft.com/office/powerpoint/2010/main" val="97886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1E75-9617-8043-9467-6452E7985FA0}"/>
              </a:ext>
            </a:extLst>
          </p:cNvPr>
          <p:cNvSpPr>
            <a:spLocks noGrp="1"/>
          </p:cNvSpPr>
          <p:nvPr>
            <p:ph type="title"/>
          </p:nvPr>
        </p:nvSpPr>
        <p:spPr/>
        <p:txBody>
          <a:bodyPr/>
          <a:lstStyle/>
          <a:p>
            <a:r>
              <a:rPr lang="en-US" dirty="0"/>
              <a:t>Example: Google File System</a:t>
            </a:r>
          </a:p>
        </p:txBody>
      </p:sp>
      <p:pic>
        <p:nvPicPr>
          <p:cNvPr id="1026" name="Picture 2" descr="The Google File System. The paper we will be studying today is… | by Krisha  Mehta | Computers, Papers and Everything | Medium">
            <a:extLst>
              <a:ext uri="{FF2B5EF4-FFF2-40B4-BE49-F238E27FC236}">
                <a16:creationId xmlns:a16="http://schemas.microsoft.com/office/drawing/2014/main" id="{7819B6D0-5A10-8F47-ADC5-6F8113452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8799"/>
            <a:ext cx="10089931" cy="4746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935E3AC-3806-874B-AFDF-4C5C0CC66997}"/>
              </a:ext>
            </a:extLst>
          </p:cNvPr>
          <p:cNvSpPr/>
          <p:nvPr/>
        </p:nvSpPr>
        <p:spPr>
          <a:xfrm>
            <a:off x="1263869" y="6125533"/>
            <a:ext cx="9908628" cy="276999"/>
          </a:xfrm>
          <a:prstGeom prst="rect">
            <a:avLst/>
          </a:prstGeom>
        </p:spPr>
        <p:txBody>
          <a:bodyPr wrap="square">
            <a:spAutoFit/>
          </a:bodyPr>
          <a:lstStyle/>
          <a:p>
            <a:r>
              <a:rPr lang="en-US" sz="1200" dirty="0"/>
              <a:t>Source: “The Google File System” Sanjay Ghemawat, Howard </a:t>
            </a:r>
            <a:r>
              <a:rPr lang="en-US" sz="1200" dirty="0" err="1"/>
              <a:t>Gobioff</a:t>
            </a:r>
            <a:r>
              <a:rPr lang="en-US" sz="1200" dirty="0"/>
              <a:t>, and Shun-</a:t>
            </a:r>
            <a:r>
              <a:rPr lang="en-US" sz="1200" dirty="0" err="1"/>
              <a:t>Tak</a:t>
            </a:r>
            <a:r>
              <a:rPr lang="en-US" sz="1200" dirty="0"/>
              <a:t> Leung. SOSP 2003.</a:t>
            </a:r>
          </a:p>
        </p:txBody>
      </p:sp>
      <p:sp>
        <p:nvSpPr>
          <p:cNvPr id="3" name="Date Placeholder 2">
            <a:extLst>
              <a:ext uri="{FF2B5EF4-FFF2-40B4-BE49-F238E27FC236}">
                <a16:creationId xmlns:a16="http://schemas.microsoft.com/office/drawing/2014/main" id="{892DB48F-7EC7-C240-965B-3904C4F9679C}"/>
              </a:ext>
            </a:extLst>
          </p:cNvPr>
          <p:cNvSpPr>
            <a:spLocks noGrp="1"/>
          </p:cNvSpPr>
          <p:nvPr>
            <p:ph type="dt" sz="half" idx="10"/>
          </p:nvPr>
        </p:nvSpPr>
        <p:spPr/>
        <p:txBody>
          <a:bodyPr/>
          <a:lstStyle/>
          <a:p>
            <a:fld id="{EBA4570A-9733-B04E-8BD7-2694A4DF83AC}" type="datetime1">
              <a:rPr lang="en-US" smtClean="0"/>
              <a:t>11/14/20</a:t>
            </a:fld>
            <a:endParaRPr lang="en-US"/>
          </a:p>
        </p:txBody>
      </p:sp>
      <p:sp>
        <p:nvSpPr>
          <p:cNvPr id="4" name="Slide Number Placeholder 3">
            <a:extLst>
              <a:ext uri="{FF2B5EF4-FFF2-40B4-BE49-F238E27FC236}">
                <a16:creationId xmlns:a16="http://schemas.microsoft.com/office/drawing/2014/main" id="{56936223-7808-E943-997F-4DFAF116896E}"/>
              </a:ext>
            </a:extLst>
          </p:cNvPr>
          <p:cNvSpPr>
            <a:spLocks noGrp="1"/>
          </p:cNvSpPr>
          <p:nvPr>
            <p:ph type="sldNum" sz="quarter" idx="12"/>
          </p:nvPr>
        </p:nvSpPr>
        <p:spPr/>
        <p:txBody>
          <a:bodyPr/>
          <a:lstStyle/>
          <a:p>
            <a:fld id="{6D72DC05-7D99-704D-987E-FD4BAB94D434}" type="slidenum">
              <a:rPr lang="en-US" smtClean="0"/>
              <a:t>38</a:t>
            </a:fld>
            <a:endParaRPr lang="en-US"/>
          </a:p>
        </p:txBody>
      </p:sp>
    </p:spTree>
    <p:extLst>
      <p:ext uri="{BB962C8B-B14F-4D97-AF65-F5344CB8AC3E}">
        <p14:creationId xmlns:p14="http://schemas.microsoft.com/office/powerpoint/2010/main" val="649685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9F6E-B80E-2E4D-A12D-946CD7DDF139}"/>
              </a:ext>
            </a:extLst>
          </p:cNvPr>
          <p:cNvSpPr>
            <a:spLocks noGrp="1"/>
          </p:cNvSpPr>
          <p:nvPr>
            <p:ph type="title"/>
          </p:nvPr>
        </p:nvSpPr>
        <p:spPr/>
        <p:txBody>
          <a:bodyPr/>
          <a:lstStyle/>
          <a:p>
            <a:r>
              <a:rPr lang="en-US" dirty="0"/>
              <a:t>GFS: Metadata</a:t>
            </a:r>
          </a:p>
        </p:txBody>
      </p:sp>
      <p:sp>
        <p:nvSpPr>
          <p:cNvPr id="3" name="Content Placeholder 2">
            <a:extLst>
              <a:ext uri="{FF2B5EF4-FFF2-40B4-BE49-F238E27FC236}">
                <a16:creationId xmlns:a16="http://schemas.microsoft.com/office/drawing/2014/main" id="{2857E1AF-62D6-3B41-AC92-05538BB1F092}"/>
              </a:ext>
            </a:extLst>
          </p:cNvPr>
          <p:cNvSpPr>
            <a:spLocks noGrp="1"/>
          </p:cNvSpPr>
          <p:nvPr>
            <p:ph idx="1"/>
          </p:nvPr>
        </p:nvSpPr>
        <p:spPr/>
        <p:txBody>
          <a:bodyPr/>
          <a:lstStyle/>
          <a:p>
            <a:r>
              <a:rPr lang="en-US" dirty="0"/>
              <a:t>File namespace and chunk namespace</a:t>
            </a:r>
          </a:p>
          <a:p>
            <a:r>
              <a:rPr lang="en-US" dirty="0"/>
              <a:t>Mapping from files to chunks</a:t>
            </a:r>
          </a:p>
          <a:p>
            <a:r>
              <a:rPr lang="en-US" dirty="0"/>
              <a:t>Location of chunk replicas</a:t>
            </a:r>
          </a:p>
          <a:p>
            <a:endParaRPr lang="en-US" dirty="0"/>
          </a:p>
          <a:p>
            <a:r>
              <a:rPr lang="en-US" dirty="0"/>
              <a:t>All data is in master memory</a:t>
            </a:r>
          </a:p>
          <a:p>
            <a:r>
              <a:rPr lang="en-US" dirty="0"/>
              <a:t>Namespaces and file-to-chunk mappings are logged</a:t>
            </a:r>
          </a:p>
          <a:p>
            <a:r>
              <a:rPr lang="en-US" dirty="0"/>
              <a:t>The master does not store chunk location </a:t>
            </a:r>
            <a:r>
              <a:rPr lang="en-US" dirty="0" err="1"/>
              <a:t>informa</a:t>
            </a:r>
            <a:r>
              <a:rPr lang="en-US" dirty="0"/>
              <a:t>- </a:t>
            </a:r>
            <a:r>
              <a:rPr lang="en-US" dirty="0" err="1"/>
              <a:t>tion</a:t>
            </a:r>
            <a:r>
              <a:rPr lang="en-US" dirty="0"/>
              <a:t> persistently. Instead, it asks each </a:t>
            </a:r>
            <a:r>
              <a:rPr lang="en-US" dirty="0" err="1"/>
              <a:t>chunkserver</a:t>
            </a:r>
            <a:r>
              <a:rPr lang="en-US" dirty="0"/>
              <a:t> about its chunks at master startup and whenever a </a:t>
            </a:r>
            <a:r>
              <a:rPr lang="en-US" dirty="0" err="1"/>
              <a:t>chunkserver</a:t>
            </a:r>
            <a:r>
              <a:rPr lang="en-US" dirty="0"/>
              <a:t> joins the cluster. </a:t>
            </a:r>
          </a:p>
          <a:p>
            <a:endParaRPr lang="en-US" dirty="0"/>
          </a:p>
        </p:txBody>
      </p:sp>
      <p:sp>
        <p:nvSpPr>
          <p:cNvPr id="4" name="Date Placeholder 3">
            <a:extLst>
              <a:ext uri="{FF2B5EF4-FFF2-40B4-BE49-F238E27FC236}">
                <a16:creationId xmlns:a16="http://schemas.microsoft.com/office/drawing/2014/main" id="{4F946BD5-9CD9-924E-AFAA-17C9033D7BAB}"/>
              </a:ext>
            </a:extLst>
          </p:cNvPr>
          <p:cNvSpPr>
            <a:spLocks noGrp="1"/>
          </p:cNvSpPr>
          <p:nvPr>
            <p:ph type="dt" sz="half" idx="10"/>
          </p:nvPr>
        </p:nvSpPr>
        <p:spPr/>
        <p:txBody>
          <a:bodyPr/>
          <a:lstStyle/>
          <a:p>
            <a:fld id="{E0B5BF31-9A81-B649-9702-CA9010D361CC}" type="datetime1">
              <a:rPr lang="en-US" smtClean="0"/>
              <a:t>11/14/20</a:t>
            </a:fld>
            <a:endParaRPr lang="en-US"/>
          </a:p>
        </p:txBody>
      </p:sp>
      <p:sp>
        <p:nvSpPr>
          <p:cNvPr id="5" name="Slide Number Placeholder 4">
            <a:extLst>
              <a:ext uri="{FF2B5EF4-FFF2-40B4-BE49-F238E27FC236}">
                <a16:creationId xmlns:a16="http://schemas.microsoft.com/office/drawing/2014/main" id="{EF1B79D7-1EAB-8B48-97BF-92B43970165B}"/>
              </a:ext>
            </a:extLst>
          </p:cNvPr>
          <p:cNvSpPr>
            <a:spLocks noGrp="1"/>
          </p:cNvSpPr>
          <p:nvPr>
            <p:ph type="sldNum" sz="quarter" idx="12"/>
          </p:nvPr>
        </p:nvSpPr>
        <p:spPr/>
        <p:txBody>
          <a:bodyPr/>
          <a:lstStyle/>
          <a:p>
            <a:fld id="{6D72DC05-7D99-704D-987E-FD4BAB94D434}" type="slidenum">
              <a:rPr lang="en-US" smtClean="0"/>
              <a:t>39</a:t>
            </a:fld>
            <a:endParaRPr lang="en-US"/>
          </a:p>
        </p:txBody>
      </p:sp>
    </p:spTree>
    <p:extLst>
      <p:ext uri="{BB962C8B-B14F-4D97-AF65-F5344CB8AC3E}">
        <p14:creationId xmlns:p14="http://schemas.microsoft.com/office/powerpoint/2010/main" val="3658891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2689-C275-1443-AC52-74639535525E}"/>
              </a:ext>
            </a:extLst>
          </p:cNvPr>
          <p:cNvSpPr>
            <a:spLocks noGrp="1"/>
          </p:cNvSpPr>
          <p:nvPr>
            <p:ph type="title"/>
          </p:nvPr>
        </p:nvSpPr>
        <p:spPr/>
        <p:txBody>
          <a:bodyPr/>
          <a:lstStyle/>
          <a:p>
            <a:r>
              <a:rPr lang="en-US" dirty="0"/>
              <a:t>Master data</a:t>
            </a:r>
          </a:p>
        </p:txBody>
      </p:sp>
      <p:sp>
        <p:nvSpPr>
          <p:cNvPr id="3" name="Content Placeholder 2">
            <a:extLst>
              <a:ext uri="{FF2B5EF4-FFF2-40B4-BE49-F238E27FC236}">
                <a16:creationId xmlns:a16="http://schemas.microsoft.com/office/drawing/2014/main" id="{B1954CD7-4D2B-FE41-8FCE-06A3594CD159}"/>
              </a:ext>
            </a:extLst>
          </p:cNvPr>
          <p:cNvSpPr>
            <a:spLocks noGrp="1"/>
          </p:cNvSpPr>
          <p:nvPr>
            <p:ph idx="1"/>
          </p:nvPr>
        </p:nvSpPr>
        <p:spPr/>
        <p:txBody>
          <a:bodyPr>
            <a:normAutofit fontScale="92500" lnSpcReduction="20000"/>
          </a:bodyPr>
          <a:lstStyle/>
          <a:p>
            <a:pPr marL="0" indent="0">
              <a:buNone/>
            </a:pPr>
            <a:r>
              <a:rPr lang="en-US" dirty="0"/>
              <a:t>In memory</a:t>
            </a:r>
          </a:p>
          <a:p>
            <a:r>
              <a:rPr lang="en-US" dirty="0"/>
              <a:t>Filename</a:t>
            </a:r>
          </a:p>
          <a:p>
            <a:pPr lvl="1"/>
            <a:r>
              <a:rPr lang="en-US" dirty="0"/>
              <a:t>array of chunks</a:t>
            </a:r>
          </a:p>
          <a:p>
            <a:r>
              <a:rPr lang="en-US" dirty="0"/>
              <a:t>handle</a:t>
            </a:r>
          </a:p>
          <a:p>
            <a:pPr lvl="1"/>
            <a:r>
              <a:rPr lang="en-US" dirty="0"/>
              <a:t>list of </a:t>
            </a:r>
            <a:r>
              <a:rPr lang="en-US" dirty="0" err="1"/>
              <a:t>chunkservers</a:t>
            </a:r>
            <a:endParaRPr lang="en-US" dirty="0"/>
          </a:p>
          <a:p>
            <a:pPr lvl="1"/>
            <a:r>
              <a:rPr lang="en-US" dirty="0"/>
              <a:t>version #</a:t>
            </a:r>
          </a:p>
          <a:p>
            <a:pPr lvl="1"/>
            <a:r>
              <a:rPr lang="en-US" dirty="0"/>
              <a:t>primary</a:t>
            </a:r>
          </a:p>
          <a:p>
            <a:pPr lvl="1"/>
            <a:r>
              <a:rPr lang="en-US" dirty="0"/>
              <a:t>lease expiration</a:t>
            </a:r>
          </a:p>
          <a:p>
            <a:endParaRPr lang="en-US" dirty="0"/>
          </a:p>
          <a:p>
            <a:pPr marL="0" indent="0">
              <a:buNone/>
            </a:pPr>
            <a:r>
              <a:rPr lang="en-US" dirty="0"/>
              <a:t>Disk</a:t>
            </a:r>
          </a:p>
          <a:p>
            <a:r>
              <a:rPr lang="en-US" dirty="0"/>
              <a:t>log</a:t>
            </a:r>
          </a:p>
          <a:p>
            <a:r>
              <a:rPr lang="en-US" dirty="0"/>
              <a:t>checkpoint</a:t>
            </a:r>
          </a:p>
        </p:txBody>
      </p:sp>
      <p:sp>
        <p:nvSpPr>
          <p:cNvPr id="4" name="Date Placeholder 3">
            <a:extLst>
              <a:ext uri="{FF2B5EF4-FFF2-40B4-BE49-F238E27FC236}">
                <a16:creationId xmlns:a16="http://schemas.microsoft.com/office/drawing/2014/main" id="{0A37C993-6070-314D-BADC-8E4151D06267}"/>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F9901EDC-AB0B-E04E-A03F-43174CA8C40A}"/>
              </a:ext>
            </a:extLst>
          </p:cNvPr>
          <p:cNvSpPr>
            <a:spLocks noGrp="1"/>
          </p:cNvSpPr>
          <p:nvPr>
            <p:ph type="sldNum" sz="quarter" idx="12"/>
          </p:nvPr>
        </p:nvSpPr>
        <p:spPr/>
        <p:txBody>
          <a:bodyPr/>
          <a:lstStyle/>
          <a:p>
            <a:fld id="{6D72DC05-7D99-704D-987E-FD4BAB94D434}" type="slidenum">
              <a:rPr lang="en-US" smtClean="0"/>
              <a:t>40</a:t>
            </a:fld>
            <a:endParaRPr lang="en-US"/>
          </a:p>
        </p:txBody>
      </p:sp>
    </p:spTree>
    <p:extLst>
      <p:ext uri="{BB962C8B-B14F-4D97-AF65-F5344CB8AC3E}">
        <p14:creationId xmlns:p14="http://schemas.microsoft.com/office/powerpoint/2010/main" val="82738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DBB6-0F0A-F44E-97F5-DAC58D8595BE}"/>
              </a:ext>
            </a:extLst>
          </p:cNvPr>
          <p:cNvSpPr>
            <a:spLocks noGrp="1"/>
          </p:cNvSpPr>
          <p:nvPr>
            <p:ph type="title"/>
          </p:nvPr>
        </p:nvSpPr>
        <p:spPr/>
        <p:txBody>
          <a:bodyPr/>
          <a:lstStyle/>
          <a:p>
            <a:r>
              <a:rPr lang="en-US" dirty="0"/>
              <a:t>What is software architecture?</a:t>
            </a:r>
          </a:p>
        </p:txBody>
      </p:sp>
      <p:sp>
        <p:nvSpPr>
          <p:cNvPr id="4" name="Frame 3">
            <a:extLst>
              <a:ext uri="{FF2B5EF4-FFF2-40B4-BE49-F238E27FC236}">
                <a16:creationId xmlns:a16="http://schemas.microsoft.com/office/drawing/2014/main" id="{763CABBB-9072-474C-BD33-2DC61791AF22}"/>
              </a:ext>
            </a:extLst>
          </p:cNvPr>
          <p:cNvSpPr/>
          <p:nvPr/>
        </p:nvSpPr>
        <p:spPr>
          <a:xfrm>
            <a:off x="1166648" y="1690688"/>
            <a:ext cx="5370786" cy="989450"/>
          </a:xfrm>
          <a:prstGeom prst="fram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tx1"/>
                </a:solidFill>
              </a:rPr>
              <a:t>Requirements</a:t>
            </a:r>
          </a:p>
        </p:txBody>
      </p:sp>
      <p:sp>
        <p:nvSpPr>
          <p:cNvPr id="6" name="Frame 5">
            <a:extLst>
              <a:ext uri="{FF2B5EF4-FFF2-40B4-BE49-F238E27FC236}">
                <a16:creationId xmlns:a16="http://schemas.microsoft.com/office/drawing/2014/main" id="{1EAA09F8-5C8A-8347-B24B-A28DE63914DF}"/>
              </a:ext>
            </a:extLst>
          </p:cNvPr>
          <p:cNvSpPr/>
          <p:nvPr/>
        </p:nvSpPr>
        <p:spPr>
          <a:xfrm>
            <a:off x="1166648" y="5090784"/>
            <a:ext cx="5370786" cy="989450"/>
          </a:xfrm>
          <a:prstGeom prst="fram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tx1"/>
                </a:solidFill>
              </a:rPr>
              <a:t>Implementation</a:t>
            </a:r>
          </a:p>
        </p:txBody>
      </p:sp>
      <p:sp>
        <p:nvSpPr>
          <p:cNvPr id="8" name="Down Arrow 7">
            <a:extLst>
              <a:ext uri="{FF2B5EF4-FFF2-40B4-BE49-F238E27FC236}">
                <a16:creationId xmlns:a16="http://schemas.microsoft.com/office/drawing/2014/main" id="{FC9177C7-198A-E547-8006-AEA90EF4BDC6}"/>
              </a:ext>
            </a:extLst>
          </p:cNvPr>
          <p:cNvSpPr/>
          <p:nvPr/>
        </p:nvSpPr>
        <p:spPr>
          <a:xfrm>
            <a:off x="3552496" y="2894921"/>
            <a:ext cx="599089" cy="4519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694DCBD9-D1AC-FE4C-862C-BCA6ED19F698}"/>
              </a:ext>
            </a:extLst>
          </p:cNvPr>
          <p:cNvSpPr/>
          <p:nvPr/>
        </p:nvSpPr>
        <p:spPr>
          <a:xfrm>
            <a:off x="3552496" y="4306405"/>
            <a:ext cx="599089" cy="4519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7396CE-AF6E-D146-9045-62F96FBDA305}"/>
              </a:ext>
            </a:extLst>
          </p:cNvPr>
          <p:cNvSpPr txBox="1"/>
          <p:nvPr/>
        </p:nvSpPr>
        <p:spPr>
          <a:xfrm>
            <a:off x="7149661" y="2910008"/>
            <a:ext cx="460338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Ad hoc</a:t>
            </a:r>
          </a:p>
          <a:p>
            <a:pPr marL="342900" indent="-342900">
              <a:buFont typeface="Arial" panose="020B0604020202020204" pitchFamily="34" charset="0"/>
              <a:buChar char="•"/>
            </a:pPr>
            <a:r>
              <a:rPr lang="en-US" sz="2400" dirty="0"/>
              <a:t>Requires gurus</a:t>
            </a:r>
          </a:p>
          <a:p>
            <a:pPr marL="342900" indent="-342900">
              <a:buFont typeface="Arial" panose="020B0604020202020204" pitchFamily="34" charset="0"/>
              <a:buChar char="•"/>
            </a:pPr>
            <a:r>
              <a:rPr lang="en-US" sz="2400" dirty="0"/>
              <a:t>Unpredictable</a:t>
            </a:r>
          </a:p>
          <a:p>
            <a:pPr marL="342900" indent="-342900">
              <a:buFont typeface="Arial" panose="020B0604020202020204" pitchFamily="34" charset="0"/>
              <a:buChar char="•"/>
            </a:pPr>
            <a:r>
              <a:rPr lang="en-US" sz="2400" dirty="0"/>
              <a:t>Costly</a:t>
            </a:r>
          </a:p>
        </p:txBody>
      </p:sp>
      <p:sp>
        <p:nvSpPr>
          <p:cNvPr id="3" name="Cloud 2">
            <a:extLst>
              <a:ext uri="{FF2B5EF4-FFF2-40B4-BE49-F238E27FC236}">
                <a16:creationId xmlns:a16="http://schemas.microsoft.com/office/drawing/2014/main" id="{DB73C023-3DD9-3F41-A3BB-1CD7EEC06632}"/>
              </a:ext>
            </a:extLst>
          </p:cNvPr>
          <p:cNvSpPr/>
          <p:nvPr/>
        </p:nvSpPr>
        <p:spPr>
          <a:xfrm>
            <a:off x="1643481" y="3414617"/>
            <a:ext cx="4417117" cy="740866"/>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A miracle happens</a:t>
            </a:r>
          </a:p>
        </p:txBody>
      </p:sp>
      <p:sp>
        <p:nvSpPr>
          <p:cNvPr id="5" name="Date Placeholder 4">
            <a:extLst>
              <a:ext uri="{FF2B5EF4-FFF2-40B4-BE49-F238E27FC236}">
                <a16:creationId xmlns:a16="http://schemas.microsoft.com/office/drawing/2014/main" id="{070C987A-4FCF-4245-B116-81EEBB6C3169}"/>
              </a:ext>
            </a:extLst>
          </p:cNvPr>
          <p:cNvSpPr>
            <a:spLocks noGrp="1"/>
          </p:cNvSpPr>
          <p:nvPr>
            <p:ph type="dt" sz="half" idx="10"/>
          </p:nvPr>
        </p:nvSpPr>
        <p:spPr/>
        <p:txBody>
          <a:bodyPr/>
          <a:lstStyle/>
          <a:p>
            <a:fld id="{11C102F0-D6D9-5B4A-BBA6-8AA0E7D10D19}" type="datetime1">
              <a:rPr lang="en-US" smtClean="0"/>
              <a:t>11/13/20</a:t>
            </a:fld>
            <a:endParaRPr lang="en-US"/>
          </a:p>
        </p:txBody>
      </p:sp>
      <p:sp>
        <p:nvSpPr>
          <p:cNvPr id="12" name="Slide Number Placeholder 11">
            <a:extLst>
              <a:ext uri="{FF2B5EF4-FFF2-40B4-BE49-F238E27FC236}">
                <a16:creationId xmlns:a16="http://schemas.microsoft.com/office/drawing/2014/main" id="{1606A331-EB25-C647-8CFF-BACCF837CE6D}"/>
              </a:ext>
            </a:extLst>
          </p:cNvPr>
          <p:cNvSpPr>
            <a:spLocks noGrp="1"/>
          </p:cNvSpPr>
          <p:nvPr>
            <p:ph type="sldNum" sz="quarter" idx="12"/>
          </p:nvPr>
        </p:nvSpPr>
        <p:spPr/>
        <p:txBody>
          <a:bodyPr/>
          <a:lstStyle/>
          <a:p>
            <a:fld id="{6D72DC05-7D99-704D-987E-FD4BAB94D434}" type="slidenum">
              <a:rPr lang="en-US" smtClean="0"/>
              <a:t>5</a:t>
            </a:fld>
            <a:endParaRPr lang="en-US"/>
          </a:p>
        </p:txBody>
      </p:sp>
    </p:spTree>
    <p:extLst>
      <p:ext uri="{BB962C8B-B14F-4D97-AF65-F5344CB8AC3E}">
        <p14:creationId xmlns:p14="http://schemas.microsoft.com/office/powerpoint/2010/main" val="20460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1E6E-66C8-0B42-AF60-AFDD43C66887}"/>
              </a:ext>
            </a:extLst>
          </p:cNvPr>
          <p:cNvSpPr>
            <a:spLocks noGrp="1"/>
          </p:cNvSpPr>
          <p:nvPr>
            <p:ph type="title"/>
          </p:nvPr>
        </p:nvSpPr>
        <p:spPr/>
        <p:txBody>
          <a:bodyPr/>
          <a:lstStyle/>
          <a:p>
            <a:r>
              <a:rPr lang="en-US" dirty="0"/>
              <a:t>GFS: Sequence diagram</a:t>
            </a:r>
          </a:p>
        </p:txBody>
      </p:sp>
      <p:pic>
        <p:nvPicPr>
          <p:cNvPr id="4" name="Picture 3">
            <a:extLst>
              <a:ext uri="{FF2B5EF4-FFF2-40B4-BE49-F238E27FC236}">
                <a16:creationId xmlns:a16="http://schemas.microsoft.com/office/drawing/2014/main" id="{5CCEE3DA-CEE3-184C-A138-5D35A3A5B6B5}"/>
              </a:ext>
            </a:extLst>
          </p:cNvPr>
          <p:cNvPicPr>
            <a:picLocks noChangeAspect="1"/>
          </p:cNvPicPr>
          <p:nvPr/>
        </p:nvPicPr>
        <p:blipFill>
          <a:blip r:embed="rId2"/>
          <a:stretch>
            <a:fillRect/>
          </a:stretch>
        </p:blipFill>
        <p:spPr>
          <a:xfrm>
            <a:off x="2759974" y="1803346"/>
            <a:ext cx="6672052" cy="4351338"/>
          </a:xfrm>
          <a:prstGeom prst="rect">
            <a:avLst/>
          </a:prstGeom>
        </p:spPr>
      </p:pic>
      <p:sp>
        <p:nvSpPr>
          <p:cNvPr id="3" name="Date Placeholder 2">
            <a:extLst>
              <a:ext uri="{FF2B5EF4-FFF2-40B4-BE49-F238E27FC236}">
                <a16:creationId xmlns:a16="http://schemas.microsoft.com/office/drawing/2014/main" id="{BF70BCA4-74EF-FB4A-883E-4DF49D200603}"/>
              </a:ext>
            </a:extLst>
          </p:cNvPr>
          <p:cNvSpPr>
            <a:spLocks noGrp="1"/>
          </p:cNvSpPr>
          <p:nvPr>
            <p:ph type="dt" sz="half" idx="10"/>
          </p:nvPr>
        </p:nvSpPr>
        <p:spPr/>
        <p:txBody>
          <a:bodyPr/>
          <a:lstStyle/>
          <a:p>
            <a:fld id="{7FD881E9-331D-554D-B3AE-36E6539C1194}" type="datetime1">
              <a:rPr lang="en-US" smtClean="0"/>
              <a:t>11/13/20</a:t>
            </a:fld>
            <a:endParaRPr lang="en-US"/>
          </a:p>
        </p:txBody>
      </p:sp>
      <p:sp>
        <p:nvSpPr>
          <p:cNvPr id="5" name="Slide Number Placeholder 4">
            <a:extLst>
              <a:ext uri="{FF2B5EF4-FFF2-40B4-BE49-F238E27FC236}">
                <a16:creationId xmlns:a16="http://schemas.microsoft.com/office/drawing/2014/main" id="{1685BE89-6A5B-0B47-A172-0BB5208F7028}"/>
              </a:ext>
            </a:extLst>
          </p:cNvPr>
          <p:cNvSpPr>
            <a:spLocks noGrp="1"/>
          </p:cNvSpPr>
          <p:nvPr>
            <p:ph type="sldNum" sz="quarter" idx="12"/>
          </p:nvPr>
        </p:nvSpPr>
        <p:spPr/>
        <p:txBody>
          <a:bodyPr/>
          <a:lstStyle/>
          <a:p>
            <a:fld id="{6D72DC05-7D99-704D-987E-FD4BAB94D434}" type="slidenum">
              <a:rPr lang="en-US" smtClean="0"/>
              <a:t>41</a:t>
            </a:fld>
            <a:endParaRPr lang="en-US"/>
          </a:p>
        </p:txBody>
      </p:sp>
    </p:spTree>
    <p:extLst>
      <p:ext uri="{BB962C8B-B14F-4D97-AF65-F5344CB8AC3E}">
        <p14:creationId xmlns:p14="http://schemas.microsoft.com/office/powerpoint/2010/main" val="327308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1FDE-EF75-5844-970C-54F2AB592262}"/>
              </a:ext>
            </a:extLst>
          </p:cNvPr>
          <p:cNvSpPr>
            <a:spLocks noGrp="1"/>
          </p:cNvSpPr>
          <p:nvPr>
            <p:ph type="title"/>
          </p:nvPr>
        </p:nvSpPr>
        <p:spPr/>
        <p:txBody>
          <a:bodyPr/>
          <a:lstStyle/>
          <a:p>
            <a:r>
              <a:rPr lang="en-US" dirty="0"/>
              <a:t>GFS: Consistency Model</a:t>
            </a:r>
          </a:p>
        </p:txBody>
      </p:sp>
      <p:sp>
        <p:nvSpPr>
          <p:cNvPr id="4" name="Date Placeholder 3">
            <a:extLst>
              <a:ext uri="{FF2B5EF4-FFF2-40B4-BE49-F238E27FC236}">
                <a16:creationId xmlns:a16="http://schemas.microsoft.com/office/drawing/2014/main" id="{D8442A78-7B9D-C347-92DD-2A5200868AEF}"/>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DB3498CF-9D9F-F048-B2FC-287E184B87B8}"/>
              </a:ext>
            </a:extLst>
          </p:cNvPr>
          <p:cNvSpPr>
            <a:spLocks noGrp="1"/>
          </p:cNvSpPr>
          <p:nvPr>
            <p:ph type="sldNum" sz="quarter" idx="12"/>
          </p:nvPr>
        </p:nvSpPr>
        <p:spPr/>
        <p:txBody>
          <a:bodyPr/>
          <a:lstStyle/>
          <a:p>
            <a:fld id="{6D72DC05-7D99-704D-987E-FD4BAB94D434}" type="slidenum">
              <a:rPr lang="en-US" smtClean="0"/>
              <a:t>42</a:t>
            </a:fld>
            <a:endParaRPr lang="en-US"/>
          </a:p>
        </p:txBody>
      </p:sp>
      <p:pic>
        <p:nvPicPr>
          <p:cNvPr id="6" name="Picture 5">
            <a:extLst>
              <a:ext uri="{FF2B5EF4-FFF2-40B4-BE49-F238E27FC236}">
                <a16:creationId xmlns:a16="http://schemas.microsoft.com/office/drawing/2014/main" id="{5B814727-B3AC-064C-9BEA-C95B6877CFC3}"/>
              </a:ext>
            </a:extLst>
          </p:cNvPr>
          <p:cNvPicPr>
            <a:picLocks noChangeAspect="1"/>
          </p:cNvPicPr>
          <p:nvPr/>
        </p:nvPicPr>
        <p:blipFill>
          <a:blip r:embed="rId2"/>
          <a:stretch>
            <a:fillRect/>
          </a:stretch>
        </p:blipFill>
        <p:spPr>
          <a:xfrm>
            <a:off x="279400" y="2254250"/>
            <a:ext cx="6604000" cy="2349500"/>
          </a:xfrm>
          <a:prstGeom prst="rect">
            <a:avLst/>
          </a:prstGeom>
        </p:spPr>
      </p:pic>
      <p:sp>
        <p:nvSpPr>
          <p:cNvPr id="7" name="Rectangle 6">
            <a:extLst>
              <a:ext uri="{FF2B5EF4-FFF2-40B4-BE49-F238E27FC236}">
                <a16:creationId xmlns:a16="http://schemas.microsoft.com/office/drawing/2014/main" id="{03960F6B-355A-834D-9B2C-D55F98A4B375}"/>
              </a:ext>
            </a:extLst>
          </p:cNvPr>
          <p:cNvSpPr/>
          <p:nvPr/>
        </p:nvSpPr>
        <p:spPr>
          <a:xfrm>
            <a:off x="6883400" y="1690688"/>
            <a:ext cx="4551855" cy="2308324"/>
          </a:xfrm>
          <a:prstGeom prst="rect">
            <a:avLst/>
          </a:prstGeom>
        </p:spPr>
        <p:txBody>
          <a:bodyPr wrap="square">
            <a:spAutoFit/>
          </a:bodyPr>
          <a:lstStyle/>
          <a:p>
            <a:r>
              <a:rPr lang="en-US" dirty="0">
                <a:latin typeface="CMR9"/>
              </a:rPr>
              <a:t>A file region is </a:t>
            </a:r>
            <a:r>
              <a:rPr lang="en-US" b="1" dirty="0">
                <a:latin typeface="CMTI9"/>
              </a:rPr>
              <a:t>consistent</a:t>
            </a:r>
            <a:r>
              <a:rPr lang="en-US" dirty="0">
                <a:latin typeface="CMTI9"/>
              </a:rPr>
              <a:t> </a:t>
            </a:r>
            <a:r>
              <a:rPr lang="en-US" dirty="0">
                <a:latin typeface="CMR9"/>
              </a:rPr>
              <a:t>if all clients will always see the same data, regardless of which replicas they read from.</a:t>
            </a:r>
          </a:p>
          <a:p>
            <a:endParaRPr lang="en-US" dirty="0">
              <a:latin typeface="CMR9"/>
            </a:endParaRPr>
          </a:p>
          <a:p>
            <a:r>
              <a:rPr lang="en-US" dirty="0"/>
              <a:t>A region is </a:t>
            </a:r>
            <a:r>
              <a:rPr lang="en-US" b="1" dirty="0"/>
              <a:t>defined</a:t>
            </a:r>
            <a:r>
              <a:rPr lang="en-US" dirty="0"/>
              <a:t> after a file data mutation if it is consistent and clients will see what the mutation writes in its entirety. </a:t>
            </a:r>
          </a:p>
          <a:p>
            <a:r>
              <a:rPr lang="en-US" dirty="0">
                <a:latin typeface="CMR9"/>
              </a:rPr>
              <a:t> </a:t>
            </a:r>
            <a:endParaRPr lang="en-US" dirty="0"/>
          </a:p>
        </p:txBody>
      </p:sp>
    </p:spTree>
    <p:extLst>
      <p:ext uri="{BB962C8B-B14F-4D97-AF65-F5344CB8AC3E}">
        <p14:creationId xmlns:p14="http://schemas.microsoft.com/office/powerpoint/2010/main" val="1993133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D501F-FE6A-AB46-BCC5-820B793D7186}"/>
              </a:ext>
            </a:extLst>
          </p:cNvPr>
          <p:cNvSpPr>
            <a:spLocks noGrp="1"/>
          </p:cNvSpPr>
          <p:nvPr>
            <p:ph type="title"/>
          </p:nvPr>
        </p:nvSpPr>
        <p:spPr/>
        <p:txBody>
          <a:bodyPr/>
          <a:lstStyle/>
          <a:p>
            <a:r>
              <a:rPr lang="en-US" dirty="0"/>
              <a:t>GFS: Mutations</a:t>
            </a:r>
          </a:p>
        </p:txBody>
      </p:sp>
      <p:sp>
        <p:nvSpPr>
          <p:cNvPr id="4" name="Date Placeholder 3">
            <a:extLst>
              <a:ext uri="{FF2B5EF4-FFF2-40B4-BE49-F238E27FC236}">
                <a16:creationId xmlns:a16="http://schemas.microsoft.com/office/drawing/2014/main" id="{094CA2E3-F21B-0E41-BFEB-DBBB4436D992}"/>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226A7E4D-7DCB-0F44-B271-95EB473E6880}"/>
              </a:ext>
            </a:extLst>
          </p:cNvPr>
          <p:cNvSpPr>
            <a:spLocks noGrp="1"/>
          </p:cNvSpPr>
          <p:nvPr>
            <p:ph type="sldNum" sz="quarter" idx="12"/>
          </p:nvPr>
        </p:nvSpPr>
        <p:spPr/>
        <p:txBody>
          <a:bodyPr/>
          <a:lstStyle/>
          <a:p>
            <a:fld id="{6D72DC05-7D99-704D-987E-FD4BAB94D434}" type="slidenum">
              <a:rPr lang="en-US" smtClean="0"/>
              <a:t>43</a:t>
            </a:fld>
            <a:endParaRPr lang="en-US"/>
          </a:p>
        </p:txBody>
      </p:sp>
      <p:pic>
        <p:nvPicPr>
          <p:cNvPr id="6" name="Picture 5">
            <a:extLst>
              <a:ext uri="{FF2B5EF4-FFF2-40B4-BE49-F238E27FC236}">
                <a16:creationId xmlns:a16="http://schemas.microsoft.com/office/drawing/2014/main" id="{6F368CBC-7DE5-2D48-B93D-14D01A2A492F}"/>
              </a:ext>
            </a:extLst>
          </p:cNvPr>
          <p:cNvPicPr>
            <a:picLocks noChangeAspect="1"/>
          </p:cNvPicPr>
          <p:nvPr/>
        </p:nvPicPr>
        <p:blipFill>
          <a:blip r:embed="rId2"/>
          <a:stretch>
            <a:fillRect/>
          </a:stretch>
        </p:blipFill>
        <p:spPr>
          <a:xfrm>
            <a:off x="575252" y="1671638"/>
            <a:ext cx="5520748" cy="4505325"/>
          </a:xfrm>
          <a:prstGeom prst="rect">
            <a:avLst/>
          </a:prstGeom>
        </p:spPr>
      </p:pic>
      <p:sp>
        <p:nvSpPr>
          <p:cNvPr id="8" name="Content Placeholder 7">
            <a:extLst>
              <a:ext uri="{FF2B5EF4-FFF2-40B4-BE49-F238E27FC236}">
                <a16:creationId xmlns:a16="http://schemas.microsoft.com/office/drawing/2014/main" id="{E226E01F-A6B2-A444-A358-EAD02011596B}"/>
              </a:ext>
            </a:extLst>
          </p:cNvPr>
          <p:cNvSpPr>
            <a:spLocks noGrp="1"/>
          </p:cNvSpPr>
          <p:nvPr>
            <p:ph idx="1"/>
          </p:nvPr>
        </p:nvSpPr>
        <p:spPr>
          <a:xfrm>
            <a:off x="5833050" y="1825625"/>
            <a:ext cx="5520749" cy="4351338"/>
          </a:xfrm>
        </p:spPr>
        <p:txBody>
          <a:bodyPr>
            <a:normAutofit/>
          </a:bodyPr>
          <a:lstStyle/>
          <a:p>
            <a:pPr marL="514350" indent="-514350">
              <a:buFont typeface="+mj-lt"/>
              <a:buAutoNum type="arabicPeriod"/>
            </a:pPr>
            <a:r>
              <a:rPr lang="en-US" sz="1600" dirty="0"/>
              <a:t>The client asks the master which </a:t>
            </a:r>
            <a:r>
              <a:rPr lang="en-US" sz="1600" dirty="0" err="1"/>
              <a:t>chunkserver</a:t>
            </a:r>
            <a:r>
              <a:rPr lang="en-US" sz="1600" dirty="0"/>
              <a:t> holds the current lease for the chunk and the locations of the other replicas.</a:t>
            </a:r>
          </a:p>
          <a:p>
            <a:pPr marL="514350" indent="-514350">
              <a:buFont typeface="+mj-lt"/>
              <a:buAutoNum type="arabicPeriod"/>
            </a:pPr>
            <a:r>
              <a:rPr lang="en-US" sz="1600" dirty="0"/>
              <a:t>The master replies with the identity of the primary and the locations of the other (secondary) replicas. </a:t>
            </a:r>
          </a:p>
          <a:p>
            <a:pPr marL="514350" indent="-514350">
              <a:buFont typeface="+mj-lt"/>
              <a:buAutoNum type="arabicPeriod"/>
            </a:pPr>
            <a:r>
              <a:rPr lang="en-US" sz="1600" dirty="0"/>
              <a:t>The client pushes the data to all the replicas. </a:t>
            </a:r>
          </a:p>
          <a:p>
            <a:pPr marL="514350" indent="-514350">
              <a:buFont typeface="+mj-lt"/>
              <a:buAutoNum type="arabicPeriod"/>
            </a:pPr>
            <a:r>
              <a:rPr lang="en-US" sz="1600" dirty="0"/>
              <a:t>Once all the replicas have acknowledged receiving the data, the client sends a write request to the primary. </a:t>
            </a:r>
          </a:p>
          <a:p>
            <a:pPr marL="514350" indent="-514350">
              <a:buFont typeface="+mj-lt"/>
              <a:buAutoNum type="arabicPeriod"/>
            </a:pPr>
            <a:r>
              <a:rPr lang="en-US" sz="1600" dirty="0"/>
              <a:t>The primary forwards the write request to all secondary replicas. </a:t>
            </a:r>
          </a:p>
          <a:p>
            <a:pPr marL="514350" indent="-514350">
              <a:buFont typeface="+mj-lt"/>
              <a:buAutoNum type="arabicPeriod"/>
            </a:pPr>
            <a:r>
              <a:rPr lang="en-US" sz="1600" dirty="0"/>
              <a:t>The secondaries all reply to the primary indicating that they have completed the operation. </a:t>
            </a:r>
          </a:p>
          <a:p>
            <a:pPr marL="514350" indent="-514350">
              <a:buFont typeface="+mj-lt"/>
              <a:buAutoNum type="arabicPeriod"/>
            </a:pPr>
            <a:r>
              <a:rPr lang="en-US" sz="1600" dirty="0"/>
              <a:t>The primary replies to the client. </a:t>
            </a:r>
          </a:p>
          <a:p>
            <a:pPr marL="514350" indent="-514350">
              <a:buFont typeface="+mj-lt"/>
              <a:buAutoNum type="arabicPeriod"/>
            </a:pPr>
            <a:endParaRPr lang="en-US" sz="1600" dirty="0"/>
          </a:p>
          <a:p>
            <a:pPr marL="514350" indent="-514350">
              <a:buFont typeface="+mj-lt"/>
              <a:buAutoNum type="arabicPeriod"/>
            </a:pPr>
            <a:endParaRPr lang="en-US" sz="1600" dirty="0"/>
          </a:p>
        </p:txBody>
      </p:sp>
    </p:spTree>
    <p:extLst>
      <p:ext uri="{BB962C8B-B14F-4D97-AF65-F5344CB8AC3E}">
        <p14:creationId xmlns:p14="http://schemas.microsoft.com/office/powerpoint/2010/main" val="2773223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50927-2953-F24A-BE08-3E37056EF6FD}"/>
              </a:ext>
            </a:extLst>
          </p:cNvPr>
          <p:cNvSpPr>
            <a:spLocks noGrp="1"/>
          </p:cNvSpPr>
          <p:nvPr>
            <p:ph type="title"/>
          </p:nvPr>
        </p:nvSpPr>
        <p:spPr/>
        <p:txBody>
          <a:bodyPr/>
          <a:lstStyle/>
          <a:p>
            <a:r>
              <a:rPr lang="en-US" dirty="0"/>
              <a:t>GFS: Single Master</a:t>
            </a:r>
          </a:p>
        </p:txBody>
      </p:sp>
      <p:sp>
        <p:nvSpPr>
          <p:cNvPr id="3" name="Content Placeholder 2">
            <a:extLst>
              <a:ext uri="{FF2B5EF4-FFF2-40B4-BE49-F238E27FC236}">
                <a16:creationId xmlns:a16="http://schemas.microsoft.com/office/drawing/2014/main" id="{D6780FE5-ED74-D548-9B90-64BD618876B9}"/>
              </a:ext>
            </a:extLst>
          </p:cNvPr>
          <p:cNvSpPr>
            <a:spLocks noGrp="1"/>
          </p:cNvSpPr>
          <p:nvPr>
            <p:ph idx="1"/>
          </p:nvPr>
        </p:nvSpPr>
        <p:spPr/>
        <p:txBody>
          <a:bodyPr/>
          <a:lstStyle/>
          <a:p>
            <a:r>
              <a:rPr lang="en-US" dirty="0"/>
              <a:t>Master stores metadata in memory</a:t>
            </a:r>
          </a:p>
          <a:p>
            <a:r>
              <a:rPr lang="en-US" dirty="0"/>
              <a:t>Master does not keep location of chunks</a:t>
            </a:r>
          </a:p>
          <a:p>
            <a:pPr lvl="1"/>
            <a:r>
              <a:rPr lang="en-US" dirty="0"/>
              <a:t>Instead it reads it from chunk servers on start-up</a:t>
            </a:r>
          </a:p>
          <a:p>
            <a:r>
              <a:rPr lang="en-US" dirty="0"/>
              <a:t>Master monitors availability of chunk-servers by receiving </a:t>
            </a:r>
            <a:r>
              <a:rPr lang="en-US" dirty="0" err="1"/>
              <a:t>hearbeats</a:t>
            </a:r>
            <a:r>
              <a:rPr lang="en-US" dirty="0"/>
              <a:t> from chunk server</a:t>
            </a:r>
          </a:p>
          <a:p>
            <a:endParaRPr lang="en-US" dirty="0"/>
          </a:p>
          <a:p>
            <a:r>
              <a:rPr lang="en-US" dirty="0"/>
              <a:t>Single point of failure</a:t>
            </a:r>
          </a:p>
          <a:p>
            <a:endParaRPr lang="en-US" dirty="0"/>
          </a:p>
        </p:txBody>
      </p:sp>
      <p:sp>
        <p:nvSpPr>
          <p:cNvPr id="4" name="Date Placeholder 3">
            <a:extLst>
              <a:ext uri="{FF2B5EF4-FFF2-40B4-BE49-F238E27FC236}">
                <a16:creationId xmlns:a16="http://schemas.microsoft.com/office/drawing/2014/main" id="{969B398C-DBB8-3940-BF9A-3F06A98D422E}"/>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2C00430D-D80A-D144-AC84-77856608E2A7}"/>
              </a:ext>
            </a:extLst>
          </p:cNvPr>
          <p:cNvSpPr>
            <a:spLocks noGrp="1"/>
          </p:cNvSpPr>
          <p:nvPr>
            <p:ph type="sldNum" sz="quarter" idx="12"/>
          </p:nvPr>
        </p:nvSpPr>
        <p:spPr/>
        <p:txBody>
          <a:bodyPr/>
          <a:lstStyle/>
          <a:p>
            <a:fld id="{6D72DC05-7D99-704D-987E-FD4BAB94D434}" type="slidenum">
              <a:rPr lang="en-US" smtClean="0"/>
              <a:t>44</a:t>
            </a:fld>
            <a:endParaRPr lang="en-US"/>
          </a:p>
        </p:txBody>
      </p:sp>
    </p:spTree>
    <p:extLst>
      <p:ext uri="{BB962C8B-B14F-4D97-AF65-F5344CB8AC3E}">
        <p14:creationId xmlns:p14="http://schemas.microsoft.com/office/powerpoint/2010/main" val="2355332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2F15-0234-164F-80E6-8557A6E9D7E9}"/>
              </a:ext>
            </a:extLst>
          </p:cNvPr>
          <p:cNvSpPr>
            <a:spLocks noGrp="1"/>
          </p:cNvSpPr>
          <p:nvPr>
            <p:ph type="title"/>
          </p:nvPr>
        </p:nvSpPr>
        <p:spPr/>
        <p:txBody>
          <a:bodyPr/>
          <a:lstStyle/>
          <a:p>
            <a:r>
              <a:rPr lang="en-US" dirty="0"/>
              <a:t>Latency comparison numbers</a:t>
            </a:r>
          </a:p>
        </p:txBody>
      </p:sp>
      <p:graphicFrame>
        <p:nvGraphicFramePr>
          <p:cNvPr id="5" name="Table 5">
            <a:extLst>
              <a:ext uri="{FF2B5EF4-FFF2-40B4-BE49-F238E27FC236}">
                <a16:creationId xmlns:a16="http://schemas.microsoft.com/office/drawing/2014/main" id="{DF77435A-3BEF-9149-B749-E04D0619B508}"/>
              </a:ext>
            </a:extLst>
          </p:cNvPr>
          <p:cNvGraphicFramePr>
            <a:graphicFrameLocks noGrp="1"/>
          </p:cNvGraphicFramePr>
          <p:nvPr/>
        </p:nvGraphicFramePr>
        <p:xfrm>
          <a:off x="838199" y="1505268"/>
          <a:ext cx="10515600" cy="524832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775798397"/>
                    </a:ext>
                  </a:extLst>
                </a:gridCol>
                <a:gridCol w="1521373">
                  <a:extLst>
                    <a:ext uri="{9D8B030D-6E8A-4147-A177-3AD203B41FA5}">
                      <a16:colId xmlns:a16="http://schemas.microsoft.com/office/drawing/2014/main" val="4049743821"/>
                    </a:ext>
                  </a:extLst>
                </a:gridCol>
                <a:gridCol w="2932387">
                  <a:extLst>
                    <a:ext uri="{9D8B030D-6E8A-4147-A177-3AD203B41FA5}">
                      <a16:colId xmlns:a16="http://schemas.microsoft.com/office/drawing/2014/main" val="1257390416"/>
                    </a:ext>
                  </a:extLst>
                </a:gridCol>
                <a:gridCol w="2556640">
                  <a:extLst>
                    <a:ext uri="{9D8B030D-6E8A-4147-A177-3AD203B41FA5}">
                      <a16:colId xmlns:a16="http://schemas.microsoft.com/office/drawing/2014/main" val="547414799"/>
                    </a:ext>
                  </a:extLst>
                </a:gridCol>
              </a:tblGrid>
              <a:tr h="324000">
                <a:tc>
                  <a:txBody>
                    <a:bodyPr/>
                    <a:lstStyle/>
                    <a:p>
                      <a:r>
                        <a:rPr lang="en-US" sz="1400" dirty="0"/>
                        <a:t>L1 cache reference</a:t>
                      </a:r>
                    </a:p>
                  </a:txBody>
                  <a:tcPr/>
                </a:tc>
                <a:tc>
                  <a:txBody>
                    <a:bodyPr/>
                    <a:lstStyle/>
                    <a:p>
                      <a:pPr algn="r"/>
                      <a:r>
                        <a:rPr lang="en-US" sz="1400" dirty="0"/>
                        <a:t>0.5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72259480"/>
                  </a:ext>
                </a:extLst>
              </a:tr>
              <a:tr h="324000">
                <a:tc>
                  <a:txBody>
                    <a:bodyPr/>
                    <a:lstStyle/>
                    <a:p>
                      <a:r>
                        <a:rPr lang="en-US" sz="1400" dirty="0"/>
                        <a:t>Branch </a:t>
                      </a:r>
                      <a:r>
                        <a:rPr lang="en-US" sz="1400" dirty="0" err="1"/>
                        <a:t>mispredict</a:t>
                      </a:r>
                      <a:endParaRPr lang="en-US" sz="1400" dirty="0"/>
                    </a:p>
                  </a:txBody>
                  <a:tcPr/>
                </a:tc>
                <a:tc>
                  <a:txBody>
                    <a:bodyPr/>
                    <a:lstStyle/>
                    <a:p>
                      <a:pPr algn="r"/>
                      <a:r>
                        <a:rPr lang="en-US" sz="1400" dirty="0"/>
                        <a:t>5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13593836"/>
                  </a:ext>
                </a:extLst>
              </a:tr>
              <a:tr h="324000">
                <a:tc>
                  <a:txBody>
                    <a:bodyPr/>
                    <a:lstStyle/>
                    <a:p>
                      <a:r>
                        <a:rPr lang="en-US" sz="1400" dirty="0"/>
                        <a:t>L2 cache reference</a:t>
                      </a:r>
                    </a:p>
                  </a:txBody>
                  <a:tcPr/>
                </a:tc>
                <a:tc>
                  <a:txBody>
                    <a:bodyPr/>
                    <a:lstStyle/>
                    <a:p>
                      <a:pPr algn="r"/>
                      <a:r>
                        <a:rPr lang="en-US" sz="1400" dirty="0"/>
                        <a:t>7 ns</a:t>
                      </a:r>
                    </a:p>
                  </a:txBody>
                  <a:tcPr/>
                </a:tc>
                <a:tc>
                  <a:txBody>
                    <a:bodyPr/>
                    <a:lstStyle/>
                    <a:p>
                      <a:r>
                        <a:rPr lang="en-US" sz="1400" dirty="0"/>
                        <a:t>14x L1 cache</a:t>
                      </a:r>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99816690"/>
                  </a:ext>
                </a:extLst>
              </a:tr>
              <a:tr h="324000">
                <a:tc>
                  <a:txBody>
                    <a:bodyPr/>
                    <a:lstStyle/>
                    <a:p>
                      <a:r>
                        <a:rPr lang="en-US" sz="1400" dirty="0"/>
                        <a:t>Mutex lock/unlock</a:t>
                      </a:r>
                    </a:p>
                  </a:txBody>
                  <a:tcPr/>
                </a:tc>
                <a:tc>
                  <a:txBody>
                    <a:bodyPr/>
                    <a:lstStyle/>
                    <a:p>
                      <a:pPr algn="r"/>
                      <a:r>
                        <a:rPr lang="en-US" sz="1400" dirty="0"/>
                        <a:t>25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8946441"/>
                  </a:ext>
                </a:extLst>
              </a:tr>
              <a:tr h="324000">
                <a:tc>
                  <a:txBody>
                    <a:bodyPr/>
                    <a:lstStyle/>
                    <a:p>
                      <a:r>
                        <a:rPr lang="en-US" sz="1400" dirty="0"/>
                        <a:t>Main memory reference</a:t>
                      </a:r>
                    </a:p>
                  </a:txBody>
                  <a:tcPr/>
                </a:tc>
                <a:tc>
                  <a:txBody>
                    <a:bodyPr/>
                    <a:lstStyle/>
                    <a:p>
                      <a:pPr algn="r"/>
                      <a:r>
                        <a:rPr lang="en-US" sz="1400" dirty="0"/>
                        <a:t>100 ns</a:t>
                      </a:r>
                    </a:p>
                  </a:txBody>
                  <a:tcPr/>
                </a:tc>
                <a:tc>
                  <a:txBody>
                    <a:bodyPr/>
                    <a:lstStyle/>
                    <a:p>
                      <a:r>
                        <a:rPr lang="en-US" sz="1400" dirty="0"/>
                        <a:t>20x L2 cache, 200x L1 cache</a:t>
                      </a:r>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79365913"/>
                  </a:ext>
                </a:extLst>
              </a:tr>
              <a:tr h="324000">
                <a:tc>
                  <a:txBody>
                    <a:bodyPr/>
                    <a:lstStyle/>
                    <a:p>
                      <a:r>
                        <a:rPr lang="en-US" sz="1400" dirty="0"/>
                        <a:t>Compress 1K bytes with Zippy</a:t>
                      </a:r>
                    </a:p>
                  </a:txBody>
                  <a:tcPr/>
                </a:tc>
                <a:tc>
                  <a:txBody>
                    <a:bodyPr/>
                    <a:lstStyle/>
                    <a:p>
                      <a:pPr algn="r"/>
                      <a:r>
                        <a:rPr lang="en-US" sz="1400" dirty="0"/>
                        <a:t>10,000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21967943"/>
                  </a:ext>
                </a:extLst>
              </a:tr>
              <a:tr h="324000">
                <a:tc>
                  <a:txBody>
                    <a:bodyPr/>
                    <a:lstStyle/>
                    <a:p>
                      <a:r>
                        <a:rPr lang="en-US" sz="1400" dirty="0"/>
                        <a:t>Send 1 KB bytes over 1 Gbps network</a:t>
                      </a:r>
                    </a:p>
                  </a:txBody>
                  <a:tcPr/>
                </a:tc>
                <a:tc>
                  <a:txBody>
                    <a:bodyPr/>
                    <a:lstStyle/>
                    <a:p>
                      <a:pPr algn="r"/>
                      <a:r>
                        <a:rPr lang="en-US" sz="1400" dirty="0"/>
                        <a:t>10,000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36320132"/>
                  </a:ext>
                </a:extLst>
              </a:tr>
              <a:tr h="324000">
                <a:tc>
                  <a:txBody>
                    <a:bodyPr/>
                    <a:lstStyle/>
                    <a:p>
                      <a:r>
                        <a:rPr lang="en-US" sz="1400" dirty="0"/>
                        <a:t>Read 4 KB randomly from SSD*</a:t>
                      </a:r>
                    </a:p>
                  </a:txBody>
                  <a:tcPr/>
                </a:tc>
                <a:tc>
                  <a:txBody>
                    <a:bodyPr/>
                    <a:lstStyle/>
                    <a:p>
                      <a:pPr algn="r"/>
                      <a:r>
                        <a:rPr lang="en-US" sz="1400" dirty="0"/>
                        <a:t>150,000 ns</a:t>
                      </a:r>
                    </a:p>
                  </a:txBody>
                  <a:tcPr/>
                </a:tc>
                <a:tc>
                  <a:txBody>
                    <a:bodyPr/>
                    <a:lstStyle/>
                    <a:p>
                      <a:r>
                        <a:rPr lang="en-US" sz="1400" dirty="0"/>
                        <a:t>~1GB/sec SSD</a:t>
                      </a:r>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18714016"/>
                  </a:ext>
                </a:extLst>
              </a:tr>
              <a:tr h="324000">
                <a:tc>
                  <a:txBody>
                    <a:bodyPr/>
                    <a:lstStyle/>
                    <a:p>
                      <a:r>
                        <a:rPr lang="en-US" sz="1400" dirty="0"/>
                        <a:t>Read 1 MB sequentially from memory</a:t>
                      </a:r>
                    </a:p>
                  </a:txBody>
                  <a:tcPr/>
                </a:tc>
                <a:tc>
                  <a:txBody>
                    <a:bodyPr/>
                    <a:lstStyle/>
                    <a:p>
                      <a:pPr algn="r"/>
                      <a:r>
                        <a:rPr lang="en-US" sz="1400" dirty="0"/>
                        <a:t>250,000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solidFill>
                            <a:srgbClr val="24292E"/>
                          </a:solidFill>
                          <a:effectLst/>
                          <a:latin typeface="-apple-system"/>
                        </a:rPr>
                        <a:t>4,000 MB/s</a:t>
                      </a: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39087699"/>
                  </a:ext>
                </a:extLst>
              </a:tr>
              <a:tr h="324000">
                <a:tc>
                  <a:txBody>
                    <a:bodyPr/>
                    <a:lstStyle/>
                    <a:p>
                      <a:r>
                        <a:rPr lang="en-US" sz="1400" dirty="0"/>
                        <a:t>Round trip within same datacenter</a:t>
                      </a:r>
                    </a:p>
                  </a:txBody>
                  <a:tcPr/>
                </a:tc>
                <a:tc>
                  <a:txBody>
                    <a:bodyPr/>
                    <a:lstStyle/>
                    <a:p>
                      <a:pPr algn="r"/>
                      <a:r>
                        <a:rPr lang="en-US" sz="1400" dirty="0"/>
                        <a:t>500,000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algn="l">
                        <a:buFont typeface="Arial" panose="020B0604020202020204" pitchFamily="34" charset="0"/>
                        <a:buChar char="•"/>
                      </a:pPr>
                      <a:r>
                        <a:rPr lang="en-US" sz="1400" b="0" i="0" dirty="0">
                          <a:solidFill>
                            <a:srgbClr val="24292E"/>
                          </a:solidFill>
                          <a:effectLst/>
                          <a:latin typeface="-apple-system"/>
                        </a:rPr>
                        <a:t>2,000 round trips per second within a data center</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89284819"/>
                  </a:ext>
                </a:extLst>
              </a:tr>
              <a:tr h="324000">
                <a:tc>
                  <a:txBody>
                    <a:bodyPr/>
                    <a:lstStyle/>
                    <a:p>
                      <a:r>
                        <a:rPr lang="en-US" sz="1400" dirty="0"/>
                        <a:t>Read 1 MB sequentially from SSD*</a:t>
                      </a:r>
                    </a:p>
                  </a:txBody>
                  <a:tcPr/>
                </a:tc>
                <a:tc>
                  <a:txBody>
                    <a:bodyPr/>
                    <a:lstStyle/>
                    <a:p>
                      <a:pPr algn="r"/>
                      <a:r>
                        <a:rPr lang="en-US" sz="1400" dirty="0"/>
                        <a:t>1,000,000 ns</a:t>
                      </a:r>
                    </a:p>
                  </a:txBody>
                  <a:tcPr/>
                </a:tc>
                <a:tc>
                  <a:txBody>
                    <a:bodyPr/>
                    <a:lstStyle/>
                    <a:p>
                      <a:r>
                        <a:rPr lang="en-US" sz="1400"/>
                        <a:t>~1GB/sec SSD, 4X memory</a:t>
                      </a:r>
                      <a:endParaRPr lang="en-US" sz="1400" dirty="0"/>
                    </a:p>
                  </a:txBody>
                  <a:tcPr>
                    <a:lnR w="12700" cap="flat" cmpd="sng" algn="ctr">
                      <a:solidFill>
                        <a:schemeClr val="tx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solidFill>
                            <a:srgbClr val="24292E"/>
                          </a:solidFill>
                          <a:effectLst/>
                          <a:latin typeface="-apple-system"/>
                        </a:rPr>
                        <a:t>1,000 MB/s</a:t>
                      </a: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74258235"/>
                  </a:ext>
                </a:extLst>
              </a:tr>
              <a:tr h="324000">
                <a:tc>
                  <a:txBody>
                    <a:bodyPr/>
                    <a:lstStyle/>
                    <a:p>
                      <a:r>
                        <a:rPr lang="en-US" sz="1400" dirty="0"/>
                        <a:t>HDD seek</a:t>
                      </a:r>
                    </a:p>
                  </a:txBody>
                  <a:tcPr/>
                </a:tc>
                <a:tc>
                  <a:txBody>
                    <a:bodyPr/>
                    <a:lstStyle/>
                    <a:p>
                      <a:pPr algn="r"/>
                      <a:r>
                        <a:rPr lang="en-US" sz="1400" dirty="0"/>
                        <a:t>10,000,000 ns</a:t>
                      </a:r>
                    </a:p>
                  </a:txBody>
                  <a:tcPr/>
                </a:tc>
                <a:tc>
                  <a:txBody>
                    <a:bodyPr/>
                    <a:lstStyle/>
                    <a:p>
                      <a:r>
                        <a:rPr lang="en-US" sz="1400" dirty="0"/>
                        <a:t>20x datacenter roundtrip</a:t>
                      </a:r>
                    </a:p>
                  </a:txBody>
                  <a:tcPr>
                    <a:lnR w="12700" cap="flat" cmpd="sng" algn="ctr">
                      <a:solidFill>
                        <a:schemeClr val="tx1"/>
                      </a:solidFill>
                      <a:prstDash val="solid"/>
                      <a:round/>
                      <a:headEnd type="none" w="med" len="med"/>
                      <a:tailEnd type="none" w="med" len="med"/>
                    </a:lnR>
                  </a:tcPr>
                </a:tc>
                <a:tc>
                  <a:txBody>
                    <a:bodyPr/>
                    <a:lstStyle/>
                    <a:p>
                      <a:pPr algn="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40064726"/>
                  </a:ext>
                </a:extLst>
              </a:tr>
              <a:tr h="324000">
                <a:tc>
                  <a:txBody>
                    <a:bodyPr/>
                    <a:lstStyle/>
                    <a:p>
                      <a:r>
                        <a:rPr lang="en-US" sz="1400" dirty="0"/>
                        <a:t>Read 1 MB sequentially from 1 Gbps</a:t>
                      </a:r>
                    </a:p>
                  </a:txBody>
                  <a:tcPr/>
                </a:tc>
                <a:tc>
                  <a:txBody>
                    <a:bodyPr/>
                    <a:lstStyle/>
                    <a:p>
                      <a:pPr algn="r"/>
                      <a:r>
                        <a:rPr lang="en-US" sz="1400" dirty="0"/>
                        <a:t>10,000,000 ns</a:t>
                      </a:r>
                    </a:p>
                  </a:txBody>
                  <a:tcPr/>
                </a:tc>
                <a:tc>
                  <a:txBody>
                    <a:bodyPr/>
                    <a:lstStyle/>
                    <a:p>
                      <a:r>
                        <a:rPr lang="en-US" sz="1400" dirty="0"/>
                        <a:t>40x memory, 10X SSD</a:t>
                      </a:r>
                    </a:p>
                  </a:txBody>
                  <a:tcPr>
                    <a:lnR w="12700" cap="flat" cmpd="sng" algn="ctr">
                      <a:solidFill>
                        <a:schemeClr val="tx1"/>
                      </a:solidFill>
                      <a:prstDash val="solid"/>
                      <a:round/>
                      <a:headEnd type="none" w="med" len="med"/>
                      <a:tailEnd type="none" w="med" len="med"/>
                    </a:ln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0" dirty="0">
                          <a:solidFill>
                            <a:srgbClr val="24292E"/>
                          </a:solidFill>
                          <a:effectLst/>
                          <a:latin typeface="-apple-system"/>
                        </a:rPr>
                        <a:t>100 MB/s</a:t>
                      </a: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32863520"/>
                  </a:ext>
                </a:extLst>
              </a:tr>
              <a:tr h="324000">
                <a:tc>
                  <a:txBody>
                    <a:bodyPr/>
                    <a:lstStyle/>
                    <a:p>
                      <a:r>
                        <a:rPr lang="en-US" sz="1400" dirty="0"/>
                        <a:t>Read 1 MB sequentially from HDD</a:t>
                      </a:r>
                    </a:p>
                  </a:txBody>
                  <a:tcPr/>
                </a:tc>
                <a:tc>
                  <a:txBody>
                    <a:bodyPr/>
                    <a:lstStyle/>
                    <a:p>
                      <a:pPr algn="r"/>
                      <a:r>
                        <a:rPr lang="en-US" sz="1400" dirty="0"/>
                        <a:t>30,000,000 ns</a:t>
                      </a:r>
                    </a:p>
                  </a:txBody>
                  <a:tcPr/>
                </a:tc>
                <a:tc>
                  <a:txBody>
                    <a:bodyPr/>
                    <a:lstStyle/>
                    <a:p>
                      <a:r>
                        <a:rPr lang="en-US" sz="1400" dirty="0"/>
                        <a:t>120x memory, 30X SSD</a:t>
                      </a:r>
                    </a:p>
                  </a:txBody>
                  <a:tcPr>
                    <a:lnR w="12700" cap="flat" cmpd="sng" algn="ctr">
                      <a:solidFill>
                        <a:schemeClr val="tx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solidFill>
                            <a:srgbClr val="24292E"/>
                          </a:solidFill>
                          <a:effectLst/>
                          <a:latin typeface="-apple-system"/>
                        </a:rPr>
                        <a:t>30 MB/s</a:t>
                      </a:r>
                      <a:endParaRPr lang="en-US" sz="1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31652040"/>
                  </a:ext>
                </a:extLst>
              </a:tr>
              <a:tr h="324000">
                <a:tc>
                  <a:txBody>
                    <a:bodyPr/>
                    <a:lstStyle/>
                    <a:p>
                      <a:r>
                        <a:rPr lang="en-US" sz="1400" dirty="0"/>
                        <a:t>Send packet CA-&gt;Netherlands-&gt;CA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150,000,000 ns</a:t>
                      </a:r>
                    </a:p>
                  </a:txBody>
                  <a:tcPr/>
                </a:tc>
                <a:tc>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pPr algn="l">
                        <a:buFont typeface="Arial" panose="020B0604020202020204" pitchFamily="34" charset="0"/>
                        <a:buChar char="•"/>
                      </a:pPr>
                      <a:r>
                        <a:rPr lang="en-US" sz="1400" b="0" i="0" dirty="0">
                          <a:solidFill>
                            <a:srgbClr val="24292E"/>
                          </a:solidFill>
                          <a:effectLst/>
                          <a:latin typeface="-apple-system"/>
                        </a:rPr>
                        <a:t>6-7 world-wide round trips per second</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90712442"/>
                  </a:ext>
                </a:extLst>
              </a:tr>
            </a:tbl>
          </a:graphicData>
        </a:graphic>
      </p:graphicFrame>
      <p:sp>
        <p:nvSpPr>
          <p:cNvPr id="3" name="Date Placeholder 2">
            <a:extLst>
              <a:ext uri="{FF2B5EF4-FFF2-40B4-BE49-F238E27FC236}">
                <a16:creationId xmlns:a16="http://schemas.microsoft.com/office/drawing/2014/main" id="{72B974A8-1607-7C40-8523-3ABBB3A5C0B4}"/>
              </a:ext>
            </a:extLst>
          </p:cNvPr>
          <p:cNvSpPr>
            <a:spLocks noGrp="1"/>
          </p:cNvSpPr>
          <p:nvPr>
            <p:ph type="dt" sz="half" idx="10"/>
          </p:nvPr>
        </p:nvSpPr>
        <p:spPr/>
        <p:txBody>
          <a:bodyPr/>
          <a:lstStyle/>
          <a:p>
            <a:fld id="{B88720D2-6F91-2B44-AAC0-1C498AD5D437}" type="datetime1">
              <a:rPr lang="en-US" smtClean="0"/>
              <a:t>11/14/20</a:t>
            </a:fld>
            <a:endParaRPr lang="en-US"/>
          </a:p>
        </p:txBody>
      </p:sp>
      <p:sp>
        <p:nvSpPr>
          <p:cNvPr id="4" name="Slide Number Placeholder 3">
            <a:extLst>
              <a:ext uri="{FF2B5EF4-FFF2-40B4-BE49-F238E27FC236}">
                <a16:creationId xmlns:a16="http://schemas.microsoft.com/office/drawing/2014/main" id="{C298B77E-1CDD-6847-AD26-611146C2A55D}"/>
              </a:ext>
            </a:extLst>
          </p:cNvPr>
          <p:cNvSpPr>
            <a:spLocks noGrp="1"/>
          </p:cNvSpPr>
          <p:nvPr>
            <p:ph type="sldNum" sz="quarter" idx="12"/>
          </p:nvPr>
        </p:nvSpPr>
        <p:spPr/>
        <p:txBody>
          <a:bodyPr/>
          <a:lstStyle/>
          <a:p>
            <a:fld id="{6D72DC05-7D99-704D-987E-FD4BAB94D434}" type="slidenum">
              <a:rPr lang="en-US" smtClean="0"/>
              <a:t>45</a:t>
            </a:fld>
            <a:endParaRPr lang="en-US"/>
          </a:p>
        </p:txBody>
      </p:sp>
    </p:spTree>
    <p:extLst>
      <p:ext uri="{BB962C8B-B14F-4D97-AF65-F5344CB8AC3E}">
        <p14:creationId xmlns:p14="http://schemas.microsoft.com/office/powerpoint/2010/main" val="2012373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D3C4-E755-584D-9E98-6D1405963406}"/>
              </a:ext>
            </a:extLst>
          </p:cNvPr>
          <p:cNvSpPr>
            <a:spLocks noGrp="1"/>
          </p:cNvSpPr>
          <p:nvPr>
            <p:ph type="title"/>
          </p:nvPr>
        </p:nvSpPr>
        <p:spPr/>
        <p:txBody>
          <a:bodyPr/>
          <a:lstStyle/>
          <a:p>
            <a:r>
              <a:rPr lang="en-US" dirty="0"/>
              <a:t>GFS: Chunk size</a:t>
            </a:r>
          </a:p>
        </p:txBody>
      </p:sp>
      <p:sp>
        <p:nvSpPr>
          <p:cNvPr id="3" name="Content Placeholder 2">
            <a:extLst>
              <a:ext uri="{FF2B5EF4-FFF2-40B4-BE49-F238E27FC236}">
                <a16:creationId xmlns:a16="http://schemas.microsoft.com/office/drawing/2014/main" id="{54C0B984-9F63-714C-8CCF-2044106CAD19}"/>
              </a:ext>
            </a:extLst>
          </p:cNvPr>
          <p:cNvSpPr>
            <a:spLocks noGrp="1"/>
          </p:cNvSpPr>
          <p:nvPr>
            <p:ph idx="1"/>
          </p:nvPr>
        </p:nvSpPr>
        <p:spPr/>
        <p:txBody>
          <a:bodyPr/>
          <a:lstStyle/>
          <a:p>
            <a:r>
              <a:rPr lang="en-US" dirty="0"/>
              <a:t>Chunk size is 64 MB</a:t>
            </a:r>
          </a:p>
          <a:p>
            <a:endParaRPr lang="en-US" dirty="0"/>
          </a:p>
          <a:p>
            <a:pPr marL="0" indent="0">
              <a:buNone/>
            </a:pPr>
            <a:r>
              <a:rPr lang="en-US" dirty="0"/>
              <a:t>Pros:</a:t>
            </a:r>
          </a:p>
          <a:p>
            <a:r>
              <a:rPr lang="en-US" dirty="0"/>
              <a:t>Better performance because by keeping persistent TCP connection</a:t>
            </a:r>
          </a:p>
          <a:p>
            <a:pPr marL="0" indent="0">
              <a:buNone/>
            </a:pPr>
            <a:r>
              <a:rPr lang="en-US" dirty="0"/>
              <a:t>Cons:</a:t>
            </a:r>
          </a:p>
          <a:p>
            <a:r>
              <a:rPr lang="en-US" dirty="0"/>
              <a:t>Small files may become hot-spots because they are at the same chunk server with few replicas</a:t>
            </a:r>
          </a:p>
          <a:p>
            <a:r>
              <a:rPr lang="en-US" dirty="0"/>
              <a:t>Solution: add more replicas</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8E3F1149-865E-4D45-AB1C-015EEF18348F}"/>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7D2F832D-40DF-6246-BF21-A6C3E5BEC2CC}"/>
              </a:ext>
            </a:extLst>
          </p:cNvPr>
          <p:cNvSpPr>
            <a:spLocks noGrp="1"/>
          </p:cNvSpPr>
          <p:nvPr>
            <p:ph type="sldNum" sz="quarter" idx="12"/>
          </p:nvPr>
        </p:nvSpPr>
        <p:spPr/>
        <p:txBody>
          <a:bodyPr/>
          <a:lstStyle/>
          <a:p>
            <a:fld id="{6D72DC05-7D99-704D-987E-FD4BAB94D434}" type="slidenum">
              <a:rPr lang="en-US" smtClean="0"/>
              <a:t>46</a:t>
            </a:fld>
            <a:endParaRPr lang="en-US"/>
          </a:p>
        </p:txBody>
      </p:sp>
    </p:spTree>
    <p:extLst>
      <p:ext uri="{BB962C8B-B14F-4D97-AF65-F5344CB8AC3E}">
        <p14:creationId xmlns:p14="http://schemas.microsoft.com/office/powerpoint/2010/main" val="2597987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4437-95CE-054A-8EBF-1ED219D11608}"/>
              </a:ext>
            </a:extLst>
          </p:cNvPr>
          <p:cNvSpPr>
            <a:spLocks noGrp="1"/>
          </p:cNvSpPr>
          <p:nvPr>
            <p:ph type="title"/>
          </p:nvPr>
        </p:nvSpPr>
        <p:spPr/>
        <p:txBody>
          <a:bodyPr/>
          <a:lstStyle/>
          <a:p>
            <a:r>
              <a:rPr lang="en-US" dirty="0"/>
              <a:t>GFS: Availability</a:t>
            </a:r>
          </a:p>
        </p:txBody>
      </p:sp>
      <p:sp>
        <p:nvSpPr>
          <p:cNvPr id="3" name="Content Placeholder 2">
            <a:extLst>
              <a:ext uri="{FF2B5EF4-FFF2-40B4-BE49-F238E27FC236}">
                <a16:creationId xmlns:a16="http://schemas.microsoft.com/office/drawing/2014/main" id="{2FFCD1E7-EC3D-D345-B515-3AA03A60DFFC}"/>
              </a:ext>
            </a:extLst>
          </p:cNvPr>
          <p:cNvSpPr>
            <a:spLocks noGrp="1"/>
          </p:cNvSpPr>
          <p:nvPr>
            <p:ph idx="1"/>
          </p:nvPr>
        </p:nvSpPr>
        <p:spPr/>
        <p:txBody>
          <a:bodyPr/>
          <a:lstStyle/>
          <a:p>
            <a:r>
              <a:rPr lang="en-US" dirty="0"/>
              <a:t>Master and chunk servers restore their state on start</a:t>
            </a:r>
          </a:p>
          <a:p>
            <a:r>
              <a:rPr lang="en-US" dirty="0"/>
              <a:t>Chunks are replicated to server on different racks</a:t>
            </a:r>
          </a:p>
          <a:p>
            <a:r>
              <a:rPr lang="en-US" dirty="0"/>
              <a:t>Master state is replicated</a:t>
            </a:r>
          </a:p>
          <a:p>
            <a:r>
              <a:rPr lang="en-US" dirty="0"/>
              <a:t>Replicated masters provide read-only access when master is down</a:t>
            </a:r>
          </a:p>
        </p:txBody>
      </p:sp>
      <p:sp>
        <p:nvSpPr>
          <p:cNvPr id="4" name="Date Placeholder 3">
            <a:extLst>
              <a:ext uri="{FF2B5EF4-FFF2-40B4-BE49-F238E27FC236}">
                <a16:creationId xmlns:a16="http://schemas.microsoft.com/office/drawing/2014/main" id="{C5A1F9AE-4DF2-6D4F-B3A4-42E8C9518660}"/>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46658032-947A-9B40-B303-64AA3CEC6C20}"/>
              </a:ext>
            </a:extLst>
          </p:cNvPr>
          <p:cNvSpPr>
            <a:spLocks noGrp="1"/>
          </p:cNvSpPr>
          <p:nvPr>
            <p:ph type="sldNum" sz="quarter" idx="12"/>
          </p:nvPr>
        </p:nvSpPr>
        <p:spPr/>
        <p:txBody>
          <a:bodyPr/>
          <a:lstStyle/>
          <a:p>
            <a:fld id="{6D72DC05-7D99-704D-987E-FD4BAB94D434}" type="slidenum">
              <a:rPr lang="en-US" smtClean="0"/>
              <a:t>47</a:t>
            </a:fld>
            <a:endParaRPr lang="en-US"/>
          </a:p>
        </p:txBody>
      </p:sp>
    </p:spTree>
    <p:extLst>
      <p:ext uri="{BB962C8B-B14F-4D97-AF65-F5344CB8AC3E}">
        <p14:creationId xmlns:p14="http://schemas.microsoft.com/office/powerpoint/2010/main" val="1094085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B1E5-3971-D948-8DB9-843E2C84A51E}"/>
              </a:ext>
            </a:extLst>
          </p:cNvPr>
          <p:cNvSpPr>
            <a:spLocks noGrp="1"/>
          </p:cNvSpPr>
          <p:nvPr>
            <p:ph type="title"/>
          </p:nvPr>
        </p:nvSpPr>
        <p:spPr/>
        <p:txBody>
          <a:bodyPr/>
          <a:lstStyle/>
          <a:p>
            <a:r>
              <a:rPr lang="en-US" dirty="0"/>
              <a:t>GFS: Performance</a:t>
            </a:r>
          </a:p>
        </p:txBody>
      </p:sp>
      <p:sp>
        <p:nvSpPr>
          <p:cNvPr id="4" name="Date Placeholder 3">
            <a:extLst>
              <a:ext uri="{FF2B5EF4-FFF2-40B4-BE49-F238E27FC236}">
                <a16:creationId xmlns:a16="http://schemas.microsoft.com/office/drawing/2014/main" id="{B91ABFD8-36BC-984A-A6FF-C85656CF7071}"/>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5C7A5072-1E8C-754E-BC53-A43674201220}"/>
              </a:ext>
            </a:extLst>
          </p:cNvPr>
          <p:cNvSpPr>
            <a:spLocks noGrp="1"/>
          </p:cNvSpPr>
          <p:nvPr>
            <p:ph type="sldNum" sz="quarter" idx="12"/>
          </p:nvPr>
        </p:nvSpPr>
        <p:spPr/>
        <p:txBody>
          <a:bodyPr/>
          <a:lstStyle/>
          <a:p>
            <a:fld id="{6D72DC05-7D99-704D-987E-FD4BAB94D434}" type="slidenum">
              <a:rPr lang="en-US" smtClean="0"/>
              <a:t>48</a:t>
            </a:fld>
            <a:endParaRPr lang="en-US"/>
          </a:p>
        </p:txBody>
      </p:sp>
      <p:pic>
        <p:nvPicPr>
          <p:cNvPr id="6" name="Picture 5">
            <a:extLst>
              <a:ext uri="{FF2B5EF4-FFF2-40B4-BE49-F238E27FC236}">
                <a16:creationId xmlns:a16="http://schemas.microsoft.com/office/drawing/2014/main" id="{1939451F-373B-2940-ABA5-623901DAEBFA}"/>
              </a:ext>
            </a:extLst>
          </p:cNvPr>
          <p:cNvPicPr>
            <a:picLocks noChangeAspect="1"/>
          </p:cNvPicPr>
          <p:nvPr/>
        </p:nvPicPr>
        <p:blipFill>
          <a:blip r:embed="rId2"/>
          <a:stretch>
            <a:fillRect/>
          </a:stretch>
        </p:blipFill>
        <p:spPr>
          <a:xfrm>
            <a:off x="0" y="1690688"/>
            <a:ext cx="12192000" cy="4057386"/>
          </a:xfrm>
          <a:prstGeom prst="rect">
            <a:avLst/>
          </a:prstGeom>
        </p:spPr>
      </p:pic>
    </p:spTree>
    <p:extLst>
      <p:ext uri="{BB962C8B-B14F-4D97-AF65-F5344CB8AC3E}">
        <p14:creationId xmlns:p14="http://schemas.microsoft.com/office/powerpoint/2010/main" val="1971355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FB22-EC57-694D-B1D3-3D06C86BD0F4}"/>
              </a:ext>
            </a:extLst>
          </p:cNvPr>
          <p:cNvSpPr>
            <a:spLocks noGrp="1"/>
          </p:cNvSpPr>
          <p:nvPr>
            <p:ph type="title"/>
          </p:nvPr>
        </p:nvSpPr>
        <p:spPr/>
        <p:txBody>
          <a:bodyPr/>
          <a:lstStyle/>
          <a:p>
            <a:r>
              <a:rPr lang="en-US" dirty="0"/>
              <a:t>Structures</a:t>
            </a:r>
          </a:p>
        </p:txBody>
      </p:sp>
      <p:sp>
        <p:nvSpPr>
          <p:cNvPr id="3" name="Text Placeholder 2">
            <a:extLst>
              <a:ext uri="{FF2B5EF4-FFF2-40B4-BE49-F238E27FC236}">
                <a16:creationId xmlns:a16="http://schemas.microsoft.com/office/drawing/2014/main" id="{5CD29D6D-B317-AD46-B586-22F277532DC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FB47B8E-7D41-EB48-A6B3-BA0310D60DDA}"/>
              </a:ext>
            </a:extLst>
          </p:cNvPr>
          <p:cNvSpPr>
            <a:spLocks noGrp="1"/>
          </p:cNvSpPr>
          <p:nvPr>
            <p:ph type="dt" sz="half" idx="10"/>
          </p:nvPr>
        </p:nvSpPr>
        <p:spPr/>
        <p:txBody>
          <a:bodyPr/>
          <a:lstStyle/>
          <a:p>
            <a:fld id="{1271082B-E71A-B248-A599-B7972507F430}" type="datetime1">
              <a:rPr lang="en-US" smtClean="0"/>
              <a:t>11/14/20</a:t>
            </a:fld>
            <a:endParaRPr lang="en-US"/>
          </a:p>
        </p:txBody>
      </p:sp>
      <p:sp>
        <p:nvSpPr>
          <p:cNvPr id="5" name="Slide Number Placeholder 4">
            <a:extLst>
              <a:ext uri="{FF2B5EF4-FFF2-40B4-BE49-F238E27FC236}">
                <a16:creationId xmlns:a16="http://schemas.microsoft.com/office/drawing/2014/main" id="{4B7365A0-AFC9-5F45-BEAB-3402E9054D47}"/>
              </a:ext>
            </a:extLst>
          </p:cNvPr>
          <p:cNvSpPr>
            <a:spLocks noGrp="1"/>
          </p:cNvSpPr>
          <p:nvPr>
            <p:ph type="sldNum" sz="quarter" idx="12"/>
          </p:nvPr>
        </p:nvSpPr>
        <p:spPr/>
        <p:txBody>
          <a:bodyPr/>
          <a:lstStyle/>
          <a:p>
            <a:fld id="{6D72DC05-7D99-704D-987E-FD4BAB94D434}" type="slidenum">
              <a:rPr lang="en-US" smtClean="0"/>
              <a:t>49</a:t>
            </a:fld>
            <a:endParaRPr lang="en-US"/>
          </a:p>
        </p:txBody>
      </p:sp>
    </p:spTree>
    <p:extLst>
      <p:ext uri="{BB962C8B-B14F-4D97-AF65-F5344CB8AC3E}">
        <p14:creationId xmlns:p14="http://schemas.microsoft.com/office/powerpoint/2010/main" val="1816600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5F25-BC09-DA44-9E1E-A770428388F8}"/>
              </a:ext>
            </a:extLst>
          </p:cNvPr>
          <p:cNvSpPr>
            <a:spLocks noGrp="1"/>
          </p:cNvSpPr>
          <p:nvPr>
            <p:ph type="title"/>
          </p:nvPr>
        </p:nvSpPr>
        <p:spPr/>
        <p:txBody>
          <a:bodyPr/>
          <a:lstStyle/>
          <a:p>
            <a:r>
              <a:rPr lang="en-US" dirty="0"/>
              <a:t>What is structure?</a:t>
            </a:r>
          </a:p>
        </p:txBody>
      </p:sp>
      <p:sp>
        <p:nvSpPr>
          <p:cNvPr id="3" name="Content Placeholder 2">
            <a:extLst>
              <a:ext uri="{FF2B5EF4-FFF2-40B4-BE49-F238E27FC236}">
                <a16:creationId xmlns:a16="http://schemas.microsoft.com/office/drawing/2014/main" id="{5E388D33-B2DE-6E4F-A742-3035A178C0F3}"/>
              </a:ext>
            </a:extLst>
          </p:cNvPr>
          <p:cNvSpPr>
            <a:spLocks noGrp="1"/>
          </p:cNvSpPr>
          <p:nvPr>
            <p:ph idx="1"/>
          </p:nvPr>
        </p:nvSpPr>
        <p:spPr/>
        <p:txBody>
          <a:bodyPr/>
          <a:lstStyle/>
          <a:p>
            <a:r>
              <a:rPr lang="en-US" dirty="0"/>
              <a:t>Architecture design documentation is an abstraction of real structures</a:t>
            </a:r>
          </a:p>
          <a:p>
            <a:pPr lvl="1"/>
            <a:r>
              <a:rPr lang="en-US" dirty="0"/>
              <a:t>Drawings are representations of structures to-be-built or as-built systems</a:t>
            </a:r>
          </a:p>
          <a:p>
            <a:pPr lvl="1"/>
            <a:r>
              <a:rPr lang="en-US" dirty="0"/>
              <a:t>Drawings alone are not architecture, architectures have real structures found in real systems</a:t>
            </a:r>
          </a:p>
          <a:p>
            <a:r>
              <a:rPr lang="en-US" dirty="0"/>
              <a:t>Structures are implementation oriented – they are real things</a:t>
            </a:r>
          </a:p>
          <a:p>
            <a:pPr lvl="1"/>
            <a:r>
              <a:rPr lang="en-US" dirty="0"/>
              <a:t>Code</a:t>
            </a:r>
          </a:p>
          <a:p>
            <a:pPr lvl="1"/>
            <a:r>
              <a:rPr lang="en-US" dirty="0"/>
              <a:t>Process</a:t>
            </a:r>
          </a:p>
          <a:p>
            <a:pPr lvl="1"/>
            <a:r>
              <a:rPr lang="en-US" dirty="0"/>
              <a:t>Queue</a:t>
            </a:r>
          </a:p>
        </p:txBody>
      </p:sp>
      <p:sp>
        <p:nvSpPr>
          <p:cNvPr id="4" name="Date Placeholder 3">
            <a:extLst>
              <a:ext uri="{FF2B5EF4-FFF2-40B4-BE49-F238E27FC236}">
                <a16:creationId xmlns:a16="http://schemas.microsoft.com/office/drawing/2014/main" id="{22724CA8-CCAE-FC4C-B822-6F1785D25BDC}"/>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6200FC8B-34B0-D148-B262-1D1E3BFACAB3}"/>
              </a:ext>
            </a:extLst>
          </p:cNvPr>
          <p:cNvSpPr>
            <a:spLocks noGrp="1"/>
          </p:cNvSpPr>
          <p:nvPr>
            <p:ph type="sldNum" sz="quarter" idx="12"/>
          </p:nvPr>
        </p:nvSpPr>
        <p:spPr/>
        <p:txBody>
          <a:bodyPr/>
          <a:lstStyle/>
          <a:p>
            <a:fld id="{6D72DC05-7D99-704D-987E-FD4BAB94D434}" type="slidenum">
              <a:rPr lang="en-US" smtClean="0"/>
              <a:t>50</a:t>
            </a:fld>
            <a:endParaRPr lang="en-US"/>
          </a:p>
        </p:txBody>
      </p:sp>
    </p:spTree>
    <p:extLst>
      <p:ext uri="{BB962C8B-B14F-4D97-AF65-F5344CB8AC3E}">
        <p14:creationId xmlns:p14="http://schemas.microsoft.com/office/powerpoint/2010/main" val="231471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DBB6-0F0A-F44E-97F5-DAC58D8595BE}"/>
              </a:ext>
            </a:extLst>
          </p:cNvPr>
          <p:cNvSpPr>
            <a:spLocks noGrp="1"/>
          </p:cNvSpPr>
          <p:nvPr>
            <p:ph type="title"/>
          </p:nvPr>
        </p:nvSpPr>
        <p:spPr/>
        <p:txBody>
          <a:bodyPr/>
          <a:lstStyle/>
          <a:p>
            <a:r>
              <a:rPr lang="en-US" dirty="0"/>
              <a:t>What is software architecture?</a:t>
            </a:r>
          </a:p>
        </p:txBody>
      </p:sp>
      <p:sp>
        <p:nvSpPr>
          <p:cNvPr id="4" name="Frame 3">
            <a:extLst>
              <a:ext uri="{FF2B5EF4-FFF2-40B4-BE49-F238E27FC236}">
                <a16:creationId xmlns:a16="http://schemas.microsoft.com/office/drawing/2014/main" id="{763CABBB-9072-474C-BD33-2DC61791AF22}"/>
              </a:ext>
            </a:extLst>
          </p:cNvPr>
          <p:cNvSpPr/>
          <p:nvPr/>
        </p:nvSpPr>
        <p:spPr>
          <a:xfrm>
            <a:off x="1166648" y="1690688"/>
            <a:ext cx="5370786" cy="989450"/>
          </a:xfrm>
          <a:prstGeom prst="fram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tx1"/>
                </a:solidFill>
              </a:rPr>
              <a:t>Requirements</a:t>
            </a:r>
          </a:p>
        </p:txBody>
      </p:sp>
      <p:sp>
        <p:nvSpPr>
          <p:cNvPr id="6" name="Frame 5">
            <a:extLst>
              <a:ext uri="{FF2B5EF4-FFF2-40B4-BE49-F238E27FC236}">
                <a16:creationId xmlns:a16="http://schemas.microsoft.com/office/drawing/2014/main" id="{1EAA09F8-5C8A-8347-B24B-A28DE63914DF}"/>
              </a:ext>
            </a:extLst>
          </p:cNvPr>
          <p:cNvSpPr/>
          <p:nvPr/>
        </p:nvSpPr>
        <p:spPr>
          <a:xfrm>
            <a:off x="1166648" y="5090784"/>
            <a:ext cx="5370786" cy="989450"/>
          </a:xfrm>
          <a:prstGeom prst="fram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tx1"/>
                </a:solidFill>
              </a:rPr>
              <a:t>Implementation</a:t>
            </a:r>
          </a:p>
        </p:txBody>
      </p:sp>
      <p:sp>
        <p:nvSpPr>
          <p:cNvPr id="7" name="TextBox 6">
            <a:extLst>
              <a:ext uri="{FF2B5EF4-FFF2-40B4-BE49-F238E27FC236}">
                <a16:creationId xmlns:a16="http://schemas.microsoft.com/office/drawing/2014/main" id="{52A09B02-B85E-2649-B8D0-D86C926D4D44}"/>
              </a:ext>
            </a:extLst>
          </p:cNvPr>
          <p:cNvSpPr txBox="1"/>
          <p:nvPr/>
        </p:nvSpPr>
        <p:spPr>
          <a:xfrm>
            <a:off x="1933982" y="3496782"/>
            <a:ext cx="3836115" cy="584775"/>
          </a:xfrm>
          <a:prstGeom prst="rect">
            <a:avLst/>
          </a:prstGeom>
          <a:noFill/>
        </p:spPr>
        <p:txBody>
          <a:bodyPr wrap="none" rtlCol="0">
            <a:spAutoFit/>
          </a:bodyPr>
          <a:lstStyle/>
          <a:p>
            <a:r>
              <a:rPr lang="en-US" sz="3200" dirty="0"/>
              <a:t>Software Architecture</a:t>
            </a:r>
          </a:p>
        </p:txBody>
      </p:sp>
      <p:sp>
        <p:nvSpPr>
          <p:cNvPr id="8" name="Down Arrow 7">
            <a:extLst>
              <a:ext uri="{FF2B5EF4-FFF2-40B4-BE49-F238E27FC236}">
                <a16:creationId xmlns:a16="http://schemas.microsoft.com/office/drawing/2014/main" id="{FC9177C7-198A-E547-8006-AEA90EF4BDC6}"/>
              </a:ext>
            </a:extLst>
          </p:cNvPr>
          <p:cNvSpPr/>
          <p:nvPr/>
        </p:nvSpPr>
        <p:spPr>
          <a:xfrm>
            <a:off x="3552496" y="2894921"/>
            <a:ext cx="599089" cy="4519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694DCBD9-D1AC-FE4C-862C-BCA6ED19F698}"/>
              </a:ext>
            </a:extLst>
          </p:cNvPr>
          <p:cNvSpPr/>
          <p:nvPr/>
        </p:nvSpPr>
        <p:spPr>
          <a:xfrm>
            <a:off x="3552496" y="4306405"/>
            <a:ext cx="599089" cy="4519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3F1603-0353-F04B-AC0F-33E5696A0F2A}"/>
              </a:ext>
            </a:extLst>
          </p:cNvPr>
          <p:cNvSpPr/>
          <p:nvPr/>
        </p:nvSpPr>
        <p:spPr>
          <a:xfrm>
            <a:off x="6865882" y="1757844"/>
            <a:ext cx="4487918" cy="4401205"/>
          </a:xfrm>
          <a:prstGeom prst="rect">
            <a:avLst/>
          </a:prstGeom>
        </p:spPr>
        <p:txBody>
          <a:bodyPr wrap="square">
            <a:spAutoFit/>
          </a:bodyPr>
          <a:lstStyle/>
          <a:p>
            <a:pPr marL="285750" indent="-285750">
              <a:buFont typeface="Arial" panose="020B0604020202020204" pitchFamily="34" charset="0"/>
              <a:buChar char="•"/>
            </a:pPr>
            <a:r>
              <a:rPr lang="en-US" sz="2000" dirty="0"/>
              <a:t>Move from ad-hoc and lots of intuition approach to disciplined engineering approach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Describe requirements in a way that an architecture can be rationally evaluated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Build architecture from known parts, understands styles, patterns and tactics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Produce good architectural documentation</a:t>
            </a:r>
          </a:p>
        </p:txBody>
      </p:sp>
      <p:sp>
        <p:nvSpPr>
          <p:cNvPr id="5" name="Date Placeholder 4">
            <a:extLst>
              <a:ext uri="{FF2B5EF4-FFF2-40B4-BE49-F238E27FC236}">
                <a16:creationId xmlns:a16="http://schemas.microsoft.com/office/drawing/2014/main" id="{FAE6C688-CD4E-464C-94D0-A3B45A4D2AA4}"/>
              </a:ext>
            </a:extLst>
          </p:cNvPr>
          <p:cNvSpPr>
            <a:spLocks noGrp="1"/>
          </p:cNvSpPr>
          <p:nvPr>
            <p:ph type="dt" sz="half" idx="10"/>
          </p:nvPr>
        </p:nvSpPr>
        <p:spPr/>
        <p:txBody>
          <a:bodyPr/>
          <a:lstStyle/>
          <a:p>
            <a:fld id="{FDF033D3-C1B7-5F43-9141-01052DD9266C}" type="datetime1">
              <a:rPr lang="en-US" smtClean="0"/>
              <a:t>11/13/20</a:t>
            </a:fld>
            <a:endParaRPr lang="en-US"/>
          </a:p>
        </p:txBody>
      </p:sp>
      <p:sp>
        <p:nvSpPr>
          <p:cNvPr id="12" name="Slide Number Placeholder 11">
            <a:extLst>
              <a:ext uri="{FF2B5EF4-FFF2-40B4-BE49-F238E27FC236}">
                <a16:creationId xmlns:a16="http://schemas.microsoft.com/office/drawing/2014/main" id="{2F6C48DF-7A5A-6545-9750-727EB0D67FA0}"/>
              </a:ext>
            </a:extLst>
          </p:cNvPr>
          <p:cNvSpPr>
            <a:spLocks noGrp="1"/>
          </p:cNvSpPr>
          <p:nvPr>
            <p:ph type="sldNum" sz="quarter" idx="12"/>
          </p:nvPr>
        </p:nvSpPr>
        <p:spPr/>
        <p:txBody>
          <a:bodyPr/>
          <a:lstStyle/>
          <a:p>
            <a:fld id="{6D72DC05-7D99-704D-987E-FD4BAB94D434}" type="slidenum">
              <a:rPr lang="en-US" smtClean="0"/>
              <a:t>6</a:t>
            </a:fld>
            <a:endParaRPr lang="en-US"/>
          </a:p>
        </p:txBody>
      </p:sp>
    </p:spTree>
    <p:extLst>
      <p:ext uri="{BB962C8B-B14F-4D97-AF65-F5344CB8AC3E}">
        <p14:creationId xmlns:p14="http://schemas.microsoft.com/office/powerpoint/2010/main" val="160748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148F-6199-A04E-8E41-54458CF1ECF0}"/>
              </a:ext>
            </a:extLst>
          </p:cNvPr>
          <p:cNvSpPr>
            <a:spLocks noGrp="1"/>
          </p:cNvSpPr>
          <p:nvPr>
            <p:ph type="title"/>
          </p:nvPr>
        </p:nvSpPr>
        <p:spPr/>
        <p:txBody>
          <a:bodyPr/>
          <a:lstStyle/>
          <a:p>
            <a:r>
              <a:rPr lang="en-US" dirty="0"/>
              <a:t>Perspective &amp; Views</a:t>
            </a:r>
          </a:p>
        </p:txBody>
      </p:sp>
      <p:sp>
        <p:nvSpPr>
          <p:cNvPr id="3" name="Content Placeholder 2">
            <a:extLst>
              <a:ext uri="{FF2B5EF4-FFF2-40B4-BE49-F238E27FC236}">
                <a16:creationId xmlns:a16="http://schemas.microsoft.com/office/drawing/2014/main" id="{DF269CC6-48F5-234D-9708-B161D1C61ECB}"/>
              </a:ext>
            </a:extLst>
          </p:cNvPr>
          <p:cNvSpPr>
            <a:spLocks noGrp="1"/>
          </p:cNvSpPr>
          <p:nvPr>
            <p:ph idx="1"/>
          </p:nvPr>
        </p:nvSpPr>
        <p:spPr/>
        <p:txBody>
          <a:bodyPr/>
          <a:lstStyle/>
          <a:p>
            <a:r>
              <a:rPr lang="en-US" dirty="0"/>
              <a:t>A representation of a structure(s) from a particular perspective is called a view of the system.</a:t>
            </a:r>
          </a:p>
          <a:p>
            <a:r>
              <a:rPr lang="en-US" dirty="0"/>
              <a:t>A view is a partial representation of the system from a given perspective.</a:t>
            </a:r>
          </a:p>
          <a:p>
            <a:r>
              <a:rPr lang="en-US" dirty="0"/>
              <a:t>Software architecture design documentation is comprised of a collection of views.</a:t>
            </a:r>
          </a:p>
          <a:p>
            <a:r>
              <a:rPr lang="en-US" dirty="0"/>
              <a:t>There are 3 perspectives</a:t>
            </a:r>
          </a:p>
          <a:p>
            <a:pPr lvl="1"/>
            <a:r>
              <a:rPr lang="en-US" dirty="0"/>
              <a:t>Static (code structure, modules, libraries, uses)</a:t>
            </a:r>
          </a:p>
          <a:p>
            <a:pPr lvl="1"/>
            <a:r>
              <a:rPr lang="en-US" dirty="0"/>
              <a:t>Dynamic (process, threads, dataflows, call-return)</a:t>
            </a:r>
          </a:p>
          <a:p>
            <a:pPr lvl="1"/>
            <a:r>
              <a:rPr lang="en-US" dirty="0"/>
              <a:t>Physical perspective (computers, routers, wired/wireless)</a:t>
            </a:r>
          </a:p>
          <a:p>
            <a:endParaRPr lang="en-US" dirty="0"/>
          </a:p>
        </p:txBody>
      </p:sp>
      <p:sp>
        <p:nvSpPr>
          <p:cNvPr id="4" name="Date Placeholder 3">
            <a:extLst>
              <a:ext uri="{FF2B5EF4-FFF2-40B4-BE49-F238E27FC236}">
                <a16:creationId xmlns:a16="http://schemas.microsoft.com/office/drawing/2014/main" id="{63693AAF-53E3-B14D-BDE1-B845B78A3768}"/>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EF94C7BC-8153-9346-A9CA-780785D1F534}"/>
              </a:ext>
            </a:extLst>
          </p:cNvPr>
          <p:cNvSpPr>
            <a:spLocks noGrp="1"/>
          </p:cNvSpPr>
          <p:nvPr>
            <p:ph type="sldNum" sz="quarter" idx="12"/>
          </p:nvPr>
        </p:nvSpPr>
        <p:spPr/>
        <p:txBody>
          <a:bodyPr/>
          <a:lstStyle/>
          <a:p>
            <a:fld id="{6D72DC05-7D99-704D-987E-FD4BAB94D434}" type="slidenum">
              <a:rPr lang="en-US" smtClean="0"/>
              <a:t>51</a:t>
            </a:fld>
            <a:endParaRPr lang="en-US"/>
          </a:p>
        </p:txBody>
      </p:sp>
    </p:spTree>
    <p:extLst>
      <p:ext uri="{BB962C8B-B14F-4D97-AF65-F5344CB8AC3E}">
        <p14:creationId xmlns:p14="http://schemas.microsoft.com/office/powerpoint/2010/main" val="1957895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44F3-4C0A-6D48-B1EB-1491A0734CC9}"/>
              </a:ext>
            </a:extLst>
          </p:cNvPr>
          <p:cNvSpPr>
            <a:spLocks noGrp="1"/>
          </p:cNvSpPr>
          <p:nvPr>
            <p:ph type="title"/>
          </p:nvPr>
        </p:nvSpPr>
        <p:spPr/>
        <p:txBody>
          <a:bodyPr/>
          <a:lstStyle/>
          <a:p>
            <a:r>
              <a:rPr lang="en-US" dirty="0"/>
              <a:t>Perspectives &amp; Views</a:t>
            </a:r>
          </a:p>
        </p:txBody>
      </p:sp>
      <p:sp>
        <p:nvSpPr>
          <p:cNvPr id="3" name="Content Placeholder 2">
            <a:extLst>
              <a:ext uri="{FF2B5EF4-FFF2-40B4-BE49-F238E27FC236}">
                <a16:creationId xmlns:a16="http://schemas.microsoft.com/office/drawing/2014/main" id="{15BBC66B-298E-C64E-BBC5-93578B708675}"/>
              </a:ext>
            </a:extLst>
          </p:cNvPr>
          <p:cNvSpPr>
            <a:spLocks noGrp="1"/>
          </p:cNvSpPr>
          <p:nvPr>
            <p:ph idx="1"/>
          </p:nvPr>
        </p:nvSpPr>
        <p:spPr/>
        <p:txBody>
          <a:bodyPr/>
          <a:lstStyle/>
          <a:p>
            <a:r>
              <a:rPr lang="en-US" dirty="0"/>
              <a:t>Structure is real</a:t>
            </a:r>
          </a:p>
          <a:p>
            <a:r>
              <a:rPr lang="en-US" dirty="0"/>
              <a:t>Architecture design document is an abstraction of real structure</a:t>
            </a:r>
          </a:p>
          <a:p>
            <a:r>
              <a:rPr lang="en-US" dirty="0"/>
              <a:t>View is a representation of a structure from a particular perspective</a:t>
            </a:r>
          </a:p>
          <a:p>
            <a:r>
              <a:rPr lang="en-US" dirty="0"/>
              <a:t>There are 3 perspectives</a:t>
            </a:r>
          </a:p>
          <a:p>
            <a:pPr lvl="1"/>
            <a:r>
              <a:rPr lang="en-US" dirty="0"/>
              <a:t>Static (code structure, modules, libraries, uses)</a:t>
            </a:r>
          </a:p>
          <a:p>
            <a:pPr lvl="1"/>
            <a:r>
              <a:rPr lang="en-US" dirty="0"/>
              <a:t>Dynamic (process, threads, dataflows, call-return)</a:t>
            </a:r>
          </a:p>
          <a:p>
            <a:pPr lvl="1"/>
            <a:r>
              <a:rPr lang="en-US" dirty="0"/>
              <a:t>Physical perspective (computers, routers, wired/wireless)</a:t>
            </a:r>
          </a:p>
        </p:txBody>
      </p:sp>
      <p:sp>
        <p:nvSpPr>
          <p:cNvPr id="4" name="Date Placeholder 3">
            <a:extLst>
              <a:ext uri="{FF2B5EF4-FFF2-40B4-BE49-F238E27FC236}">
                <a16:creationId xmlns:a16="http://schemas.microsoft.com/office/drawing/2014/main" id="{0E86B800-A5FF-4847-B476-5F9DF8C38BA3}"/>
              </a:ext>
            </a:extLst>
          </p:cNvPr>
          <p:cNvSpPr>
            <a:spLocks noGrp="1"/>
          </p:cNvSpPr>
          <p:nvPr>
            <p:ph type="dt" sz="half" idx="10"/>
          </p:nvPr>
        </p:nvSpPr>
        <p:spPr/>
        <p:txBody>
          <a:bodyPr/>
          <a:lstStyle/>
          <a:p>
            <a:fld id="{BDF8B12D-4A3D-DA4C-B177-91B2BF636EB5}" type="datetime1">
              <a:rPr lang="en-US" smtClean="0"/>
              <a:t>11/14/20</a:t>
            </a:fld>
            <a:endParaRPr lang="en-US"/>
          </a:p>
        </p:txBody>
      </p:sp>
      <p:sp>
        <p:nvSpPr>
          <p:cNvPr id="5" name="Slide Number Placeholder 4">
            <a:extLst>
              <a:ext uri="{FF2B5EF4-FFF2-40B4-BE49-F238E27FC236}">
                <a16:creationId xmlns:a16="http://schemas.microsoft.com/office/drawing/2014/main" id="{8EC4D454-6990-2648-AD48-C4479D77B9F5}"/>
              </a:ext>
            </a:extLst>
          </p:cNvPr>
          <p:cNvSpPr>
            <a:spLocks noGrp="1"/>
          </p:cNvSpPr>
          <p:nvPr>
            <p:ph type="sldNum" sz="quarter" idx="12"/>
          </p:nvPr>
        </p:nvSpPr>
        <p:spPr/>
        <p:txBody>
          <a:bodyPr/>
          <a:lstStyle/>
          <a:p>
            <a:fld id="{6D72DC05-7D99-704D-987E-FD4BAB94D434}" type="slidenum">
              <a:rPr lang="en-US" smtClean="0"/>
              <a:t>52</a:t>
            </a:fld>
            <a:endParaRPr lang="en-US"/>
          </a:p>
        </p:txBody>
      </p:sp>
    </p:spTree>
    <p:extLst>
      <p:ext uri="{BB962C8B-B14F-4D97-AF65-F5344CB8AC3E}">
        <p14:creationId xmlns:p14="http://schemas.microsoft.com/office/powerpoint/2010/main" val="894028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0D7B-61C1-A440-9F3D-AFA8A3CAE70A}"/>
              </a:ext>
            </a:extLst>
          </p:cNvPr>
          <p:cNvSpPr>
            <a:spLocks noGrp="1"/>
          </p:cNvSpPr>
          <p:nvPr>
            <p:ph type="title"/>
          </p:nvPr>
        </p:nvSpPr>
        <p:spPr/>
        <p:txBody>
          <a:bodyPr/>
          <a:lstStyle/>
          <a:p>
            <a:r>
              <a:rPr lang="en-US" dirty="0"/>
              <a:t>Perspectives &amp; Views</a:t>
            </a:r>
          </a:p>
        </p:txBody>
      </p:sp>
      <p:sp>
        <p:nvSpPr>
          <p:cNvPr id="4" name="Date Placeholder 3">
            <a:extLst>
              <a:ext uri="{FF2B5EF4-FFF2-40B4-BE49-F238E27FC236}">
                <a16:creationId xmlns:a16="http://schemas.microsoft.com/office/drawing/2014/main" id="{5959E9FA-F9F2-9144-882A-7E433170577B}"/>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F66F6AE4-CC4D-2E4C-9B23-EA9EDFA42D4C}"/>
              </a:ext>
            </a:extLst>
          </p:cNvPr>
          <p:cNvSpPr>
            <a:spLocks noGrp="1"/>
          </p:cNvSpPr>
          <p:nvPr>
            <p:ph type="sldNum" sz="quarter" idx="12"/>
          </p:nvPr>
        </p:nvSpPr>
        <p:spPr/>
        <p:txBody>
          <a:bodyPr/>
          <a:lstStyle/>
          <a:p>
            <a:fld id="{6D72DC05-7D99-704D-987E-FD4BAB94D434}" type="slidenum">
              <a:rPr lang="en-US" smtClean="0"/>
              <a:t>53</a:t>
            </a:fld>
            <a:endParaRPr lang="en-US"/>
          </a:p>
        </p:txBody>
      </p:sp>
      <p:pic>
        <p:nvPicPr>
          <p:cNvPr id="6" name="Picture 5">
            <a:extLst>
              <a:ext uri="{FF2B5EF4-FFF2-40B4-BE49-F238E27FC236}">
                <a16:creationId xmlns:a16="http://schemas.microsoft.com/office/drawing/2014/main" id="{DF37AAE8-70BF-D145-8FAA-F48AA7A3A021}"/>
              </a:ext>
            </a:extLst>
          </p:cNvPr>
          <p:cNvPicPr>
            <a:picLocks noChangeAspect="1"/>
          </p:cNvPicPr>
          <p:nvPr/>
        </p:nvPicPr>
        <p:blipFill>
          <a:blip r:embed="rId2"/>
          <a:stretch>
            <a:fillRect/>
          </a:stretch>
        </p:blipFill>
        <p:spPr>
          <a:xfrm>
            <a:off x="1403350" y="1292004"/>
            <a:ext cx="9385300" cy="4635500"/>
          </a:xfrm>
          <a:prstGeom prst="rect">
            <a:avLst/>
          </a:prstGeom>
        </p:spPr>
      </p:pic>
    </p:spTree>
    <p:extLst>
      <p:ext uri="{BB962C8B-B14F-4D97-AF65-F5344CB8AC3E}">
        <p14:creationId xmlns:p14="http://schemas.microsoft.com/office/powerpoint/2010/main" val="3447740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B26AD-ACD4-644B-8EB6-9DCC984D0D3B}"/>
              </a:ext>
            </a:extLst>
          </p:cNvPr>
          <p:cNvSpPr>
            <a:spLocks noGrp="1"/>
          </p:cNvSpPr>
          <p:nvPr>
            <p:ph type="title"/>
          </p:nvPr>
        </p:nvSpPr>
        <p:spPr/>
        <p:txBody>
          <a:bodyPr/>
          <a:lstStyle/>
          <a:p>
            <a:r>
              <a:rPr lang="en-US" dirty="0"/>
              <a:t>Web Application: Static view</a:t>
            </a:r>
          </a:p>
        </p:txBody>
      </p:sp>
      <p:sp>
        <p:nvSpPr>
          <p:cNvPr id="3" name="Content Placeholder 2">
            <a:extLst>
              <a:ext uri="{FF2B5EF4-FFF2-40B4-BE49-F238E27FC236}">
                <a16:creationId xmlns:a16="http://schemas.microsoft.com/office/drawing/2014/main" id="{1823826C-6290-E44F-AC98-19B7B25D6C18}"/>
              </a:ext>
            </a:extLst>
          </p:cNvPr>
          <p:cNvSpPr>
            <a:spLocks noGrp="1"/>
          </p:cNvSpPr>
          <p:nvPr>
            <p:ph idx="1"/>
          </p:nvPr>
        </p:nvSpPr>
        <p:spPr>
          <a:xfrm>
            <a:off x="6804836" y="1825625"/>
            <a:ext cx="4548963" cy="4351338"/>
          </a:xfrm>
        </p:spPr>
        <p:txBody>
          <a:bodyPr/>
          <a:lstStyle/>
          <a:p>
            <a:r>
              <a:rPr lang="en-US" dirty="0"/>
              <a:t>Elements: layers, libraries</a:t>
            </a:r>
          </a:p>
          <a:p>
            <a:r>
              <a:rPr lang="en-US" dirty="0"/>
              <a:t>Relations: uses</a:t>
            </a:r>
          </a:p>
          <a:p>
            <a:r>
              <a:rPr lang="en-US" dirty="0"/>
              <a:t>Systemic properties: reusability, modifiability, …</a:t>
            </a:r>
          </a:p>
        </p:txBody>
      </p:sp>
      <p:sp>
        <p:nvSpPr>
          <p:cNvPr id="4" name="Date Placeholder 3">
            <a:extLst>
              <a:ext uri="{FF2B5EF4-FFF2-40B4-BE49-F238E27FC236}">
                <a16:creationId xmlns:a16="http://schemas.microsoft.com/office/drawing/2014/main" id="{5A8233DB-4F55-5342-B9C8-45ED018E0D2A}"/>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5C669EFD-E477-7C4F-9C47-E9DFD4EFDE51}"/>
              </a:ext>
            </a:extLst>
          </p:cNvPr>
          <p:cNvSpPr>
            <a:spLocks noGrp="1"/>
          </p:cNvSpPr>
          <p:nvPr>
            <p:ph type="sldNum" sz="quarter" idx="12"/>
          </p:nvPr>
        </p:nvSpPr>
        <p:spPr/>
        <p:txBody>
          <a:bodyPr/>
          <a:lstStyle/>
          <a:p>
            <a:fld id="{6D72DC05-7D99-704D-987E-FD4BAB94D434}" type="slidenum">
              <a:rPr lang="en-US" smtClean="0"/>
              <a:t>54</a:t>
            </a:fld>
            <a:endParaRPr lang="en-US"/>
          </a:p>
        </p:txBody>
      </p:sp>
      <p:pic>
        <p:nvPicPr>
          <p:cNvPr id="6" name="Picture 5">
            <a:extLst>
              <a:ext uri="{FF2B5EF4-FFF2-40B4-BE49-F238E27FC236}">
                <a16:creationId xmlns:a16="http://schemas.microsoft.com/office/drawing/2014/main" id="{D597EC44-B91E-3A41-A5EE-B23FBFBD7FB0}"/>
              </a:ext>
            </a:extLst>
          </p:cNvPr>
          <p:cNvPicPr>
            <a:picLocks noChangeAspect="1"/>
          </p:cNvPicPr>
          <p:nvPr/>
        </p:nvPicPr>
        <p:blipFill>
          <a:blip r:embed="rId2"/>
          <a:stretch>
            <a:fillRect/>
          </a:stretch>
        </p:blipFill>
        <p:spPr>
          <a:xfrm>
            <a:off x="482600" y="1600200"/>
            <a:ext cx="5613400" cy="3657600"/>
          </a:xfrm>
          <a:prstGeom prst="rect">
            <a:avLst/>
          </a:prstGeom>
        </p:spPr>
      </p:pic>
    </p:spTree>
    <p:extLst>
      <p:ext uri="{BB962C8B-B14F-4D97-AF65-F5344CB8AC3E}">
        <p14:creationId xmlns:p14="http://schemas.microsoft.com/office/powerpoint/2010/main" val="2349494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D74E-8EE5-A44A-AB11-98547E9E5E2E}"/>
              </a:ext>
            </a:extLst>
          </p:cNvPr>
          <p:cNvSpPr>
            <a:spLocks noGrp="1"/>
          </p:cNvSpPr>
          <p:nvPr>
            <p:ph type="title"/>
          </p:nvPr>
        </p:nvSpPr>
        <p:spPr/>
        <p:txBody>
          <a:bodyPr/>
          <a:lstStyle/>
          <a:p>
            <a:r>
              <a:rPr lang="en-US" dirty="0"/>
              <a:t>Web Application: Dynamic View</a:t>
            </a:r>
          </a:p>
        </p:txBody>
      </p:sp>
      <p:sp>
        <p:nvSpPr>
          <p:cNvPr id="4" name="Date Placeholder 3">
            <a:extLst>
              <a:ext uri="{FF2B5EF4-FFF2-40B4-BE49-F238E27FC236}">
                <a16:creationId xmlns:a16="http://schemas.microsoft.com/office/drawing/2014/main" id="{A8897613-6DA6-6E4E-87E8-5FB5BC6F4978}"/>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787415ED-1698-7A4D-BAA6-9DE8FB837D07}"/>
              </a:ext>
            </a:extLst>
          </p:cNvPr>
          <p:cNvSpPr>
            <a:spLocks noGrp="1"/>
          </p:cNvSpPr>
          <p:nvPr>
            <p:ph type="sldNum" sz="quarter" idx="12"/>
          </p:nvPr>
        </p:nvSpPr>
        <p:spPr/>
        <p:txBody>
          <a:bodyPr/>
          <a:lstStyle/>
          <a:p>
            <a:fld id="{6D72DC05-7D99-704D-987E-FD4BAB94D434}" type="slidenum">
              <a:rPr lang="en-US" smtClean="0"/>
              <a:t>55</a:t>
            </a:fld>
            <a:endParaRPr lang="en-US"/>
          </a:p>
        </p:txBody>
      </p:sp>
      <p:sp>
        <p:nvSpPr>
          <p:cNvPr id="7" name="Content Placeholder 2">
            <a:extLst>
              <a:ext uri="{FF2B5EF4-FFF2-40B4-BE49-F238E27FC236}">
                <a16:creationId xmlns:a16="http://schemas.microsoft.com/office/drawing/2014/main" id="{D99D63DF-41F5-2C44-A625-74AE1357B477}"/>
              </a:ext>
            </a:extLst>
          </p:cNvPr>
          <p:cNvSpPr>
            <a:spLocks noGrp="1"/>
          </p:cNvSpPr>
          <p:nvPr>
            <p:ph idx="1"/>
          </p:nvPr>
        </p:nvSpPr>
        <p:spPr>
          <a:xfrm>
            <a:off x="1339702" y="4657059"/>
            <a:ext cx="10014097" cy="1519903"/>
          </a:xfrm>
        </p:spPr>
        <p:txBody>
          <a:bodyPr/>
          <a:lstStyle/>
          <a:p>
            <a:r>
              <a:rPr lang="en-US" dirty="0"/>
              <a:t>Elements: processes</a:t>
            </a:r>
          </a:p>
          <a:p>
            <a:r>
              <a:rPr lang="en-US" dirty="0"/>
              <a:t>Relations: call-return</a:t>
            </a:r>
          </a:p>
          <a:p>
            <a:r>
              <a:rPr lang="en-US" dirty="0"/>
              <a:t>Systemic properties: latency, throughput, reliability, …</a:t>
            </a:r>
          </a:p>
        </p:txBody>
      </p:sp>
      <p:pic>
        <p:nvPicPr>
          <p:cNvPr id="8" name="Picture 7">
            <a:extLst>
              <a:ext uri="{FF2B5EF4-FFF2-40B4-BE49-F238E27FC236}">
                <a16:creationId xmlns:a16="http://schemas.microsoft.com/office/drawing/2014/main" id="{F0FF1C61-8FD3-7A43-9EB8-A6CB5B029DB9}"/>
              </a:ext>
            </a:extLst>
          </p:cNvPr>
          <p:cNvPicPr>
            <a:picLocks noChangeAspect="1"/>
          </p:cNvPicPr>
          <p:nvPr/>
        </p:nvPicPr>
        <p:blipFill>
          <a:blip r:embed="rId2"/>
          <a:stretch>
            <a:fillRect/>
          </a:stretch>
        </p:blipFill>
        <p:spPr>
          <a:xfrm>
            <a:off x="457200" y="1690688"/>
            <a:ext cx="11277600" cy="2730500"/>
          </a:xfrm>
          <a:prstGeom prst="rect">
            <a:avLst/>
          </a:prstGeom>
        </p:spPr>
      </p:pic>
    </p:spTree>
    <p:extLst>
      <p:ext uri="{BB962C8B-B14F-4D97-AF65-F5344CB8AC3E}">
        <p14:creationId xmlns:p14="http://schemas.microsoft.com/office/powerpoint/2010/main" val="2062708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D62A-6BC9-3D4C-BE35-7BA0633EA9C0}"/>
              </a:ext>
            </a:extLst>
          </p:cNvPr>
          <p:cNvSpPr>
            <a:spLocks noGrp="1"/>
          </p:cNvSpPr>
          <p:nvPr>
            <p:ph type="title"/>
          </p:nvPr>
        </p:nvSpPr>
        <p:spPr/>
        <p:txBody>
          <a:bodyPr/>
          <a:lstStyle/>
          <a:p>
            <a:r>
              <a:rPr lang="en-US" dirty="0"/>
              <a:t>Web Application: Physical View</a:t>
            </a:r>
          </a:p>
        </p:txBody>
      </p:sp>
      <p:sp>
        <p:nvSpPr>
          <p:cNvPr id="4" name="Date Placeholder 3">
            <a:extLst>
              <a:ext uri="{FF2B5EF4-FFF2-40B4-BE49-F238E27FC236}">
                <a16:creationId xmlns:a16="http://schemas.microsoft.com/office/drawing/2014/main" id="{65C075B8-F130-514E-BC22-7439FA30D416}"/>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66B69C7B-CB93-DC43-BB9E-967D4EE7112D}"/>
              </a:ext>
            </a:extLst>
          </p:cNvPr>
          <p:cNvSpPr>
            <a:spLocks noGrp="1"/>
          </p:cNvSpPr>
          <p:nvPr>
            <p:ph type="sldNum" sz="quarter" idx="12"/>
          </p:nvPr>
        </p:nvSpPr>
        <p:spPr/>
        <p:txBody>
          <a:bodyPr/>
          <a:lstStyle/>
          <a:p>
            <a:fld id="{6D72DC05-7D99-704D-987E-FD4BAB94D434}" type="slidenum">
              <a:rPr lang="en-US" smtClean="0"/>
              <a:t>56</a:t>
            </a:fld>
            <a:endParaRPr lang="en-US"/>
          </a:p>
        </p:txBody>
      </p:sp>
      <p:pic>
        <p:nvPicPr>
          <p:cNvPr id="6" name="Picture 5">
            <a:extLst>
              <a:ext uri="{FF2B5EF4-FFF2-40B4-BE49-F238E27FC236}">
                <a16:creationId xmlns:a16="http://schemas.microsoft.com/office/drawing/2014/main" id="{2A3C2515-2CB9-6A44-BC76-CE065B7F751C}"/>
              </a:ext>
            </a:extLst>
          </p:cNvPr>
          <p:cNvPicPr>
            <a:picLocks noChangeAspect="1"/>
          </p:cNvPicPr>
          <p:nvPr/>
        </p:nvPicPr>
        <p:blipFill>
          <a:blip r:embed="rId2"/>
          <a:stretch>
            <a:fillRect/>
          </a:stretch>
        </p:blipFill>
        <p:spPr>
          <a:xfrm>
            <a:off x="516476" y="1690688"/>
            <a:ext cx="6850943" cy="5167312"/>
          </a:xfrm>
          <a:prstGeom prst="rect">
            <a:avLst/>
          </a:prstGeom>
        </p:spPr>
      </p:pic>
      <p:sp>
        <p:nvSpPr>
          <p:cNvPr id="7" name="Content Placeholder 2">
            <a:extLst>
              <a:ext uri="{FF2B5EF4-FFF2-40B4-BE49-F238E27FC236}">
                <a16:creationId xmlns:a16="http://schemas.microsoft.com/office/drawing/2014/main" id="{2C9313DC-F6CA-7940-BAA8-7C84AE181C89}"/>
              </a:ext>
            </a:extLst>
          </p:cNvPr>
          <p:cNvSpPr>
            <a:spLocks noGrp="1"/>
          </p:cNvSpPr>
          <p:nvPr>
            <p:ph idx="1"/>
          </p:nvPr>
        </p:nvSpPr>
        <p:spPr>
          <a:xfrm>
            <a:off x="7367419" y="1909097"/>
            <a:ext cx="4465675" cy="3672996"/>
          </a:xfrm>
        </p:spPr>
        <p:txBody>
          <a:bodyPr/>
          <a:lstStyle/>
          <a:p>
            <a:r>
              <a:rPr lang="en-US" dirty="0"/>
              <a:t>Elements: artifacts</a:t>
            </a:r>
          </a:p>
          <a:p>
            <a:r>
              <a:rPr lang="en-US" dirty="0"/>
              <a:t>Relations: deployed-to, ethernet</a:t>
            </a:r>
          </a:p>
          <a:p>
            <a:r>
              <a:rPr lang="en-US" dirty="0"/>
              <a:t>Systemic properties: reliability, scalability, …</a:t>
            </a:r>
          </a:p>
        </p:txBody>
      </p:sp>
    </p:spTree>
    <p:extLst>
      <p:ext uri="{BB962C8B-B14F-4D97-AF65-F5344CB8AC3E}">
        <p14:creationId xmlns:p14="http://schemas.microsoft.com/office/powerpoint/2010/main" val="3030752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FA28-6C46-6F41-A92F-F22A20EDB341}"/>
              </a:ext>
            </a:extLst>
          </p:cNvPr>
          <p:cNvSpPr>
            <a:spLocks noGrp="1"/>
          </p:cNvSpPr>
          <p:nvPr>
            <p:ph type="title"/>
          </p:nvPr>
        </p:nvSpPr>
        <p:spPr/>
        <p:txBody>
          <a:bodyPr/>
          <a:lstStyle/>
          <a:p>
            <a:r>
              <a:rPr lang="en-US" dirty="0"/>
              <a:t>Perspectives, Structures, Relations</a:t>
            </a:r>
          </a:p>
        </p:txBody>
      </p:sp>
      <p:sp>
        <p:nvSpPr>
          <p:cNvPr id="4" name="Date Placeholder 3">
            <a:extLst>
              <a:ext uri="{FF2B5EF4-FFF2-40B4-BE49-F238E27FC236}">
                <a16:creationId xmlns:a16="http://schemas.microsoft.com/office/drawing/2014/main" id="{6220D4DB-FBC9-CE46-A8F0-42D7AC5A903C}"/>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4AF4467D-FF9A-B04B-A829-7191267FC4CA}"/>
              </a:ext>
            </a:extLst>
          </p:cNvPr>
          <p:cNvSpPr>
            <a:spLocks noGrp="1"/>
          </p:cNvSpPr>
          <p:nvPr>
            <p:ph type="sldNum" sz="quarter" idx="12"/>
          </p:nvPr>
        </p:nvSpPr>
        <p:spPr/>
        <p:txBody>
          <a:bodyPr/>
          <a:lstStyle/>
          <a:p>
            <a:fld id="{6D72DC05-7D99-704D-987E-FD4BAB94D434}" type="slidenum">
              <a:rPr lang="en-US" smtClean="0"/>
              <a:t>57</a:t>
            </a:fld>
            <a:endParaRPr lang="en-US"/>
          </a:p>
        </p:txBody>
      </p:sp>
      <p:graphicFrame>
        <p:nvGraphicFramePr>
          <p:cNvPr id="6" name="Table 6">
            <a:extLst>
              <a:ext uri="{FF2B5EF4-FFF2-40B4-BE49-F238E27FC236}">
                <a16:creationId xmlns:a16="http://schemas.microsoft.com/office/drawing/2014/main" id="{8BF4F22A-DCA8-7646-89AD-97DD12104477}"/>
              </a:ext>
            </a:extLst>
          </p:cNvPr>
          <p:cNvGraphicFramePr>
            <a:graphicFrameLocks noGrp="1"/>
          </p:cNvGraphicFramePr>
          <p:nvPr>
            <p:extLst>
              <p:ext uri="{D42A27DB-BD31-4B8C-83A1-F6EECF244321}">
                <p14:modId xmlns:p14="http://schemas.microsoft.com/office/powerpoint/2010/main" val="1361551487"/>
              </p:ext>
            </p:extLst>
          </p:nvPr>
        </p:nvGraphicFramePr>
        <p:xfrm>
          <a:off x="838200" y="1690688"/>
          <a:ext cx="10515600" cy="4732576"/>
        </p:xfrm>
        <a:graphic>
          <a:graphicData uri="http://schemas.openxmlformats.org/drawingml/2006/table">
            <a:tbl>
              <a:tblPr firstRow="1" bandRow="1">
                <a:tableStyleId>{5940675A-B579-460E-94D1-54222C63F5DA}</a:tableStyleId>
              </a:tblPr>
              <a:tblGrid>
                <a:gridCol w="2628900">
                  <a:extLst>
                    <a:ext uri="{9D8B030D-6E8A-4147-A177-3AD203B41FA5}">
                      <a16:colId xmlns:a16="http://schemas.microsoft.com/office/drawing/2014/main" val="4133479772"/>
                    </a:ext>
                  </a:extLst>
                </a:gridCol>
                <a:gridCol w="2628900">
                  <a:extLst>
                    <a:ext uri="{9D8B030D-6E8A-4147-A177-3AD203B41FA5}">
                      <a16:colId xmlns:a16="http://schemas.microsoft.com/office/drawing/2014/main" val="713235069"/>
                    </a:ext>
                  </a:extLst>
                </a:gridCol>
                <a:gridCol w="2628900">
                  <a:extLst>
                    <a:ext uri="{9D8B030D-6E8A-4147-A177-3AD203B41FA5}">
                      <a16:colId xmlns:a16="http://schemas.microsoft.com/office/drawing/2014/main" val="1467594915"/>
                    </a:ext>
                  </a:extLst>
                </a:gridCol>
                <a:gridCol w="2628900">
                  <a:extLst>
                    <a:ext uri="{9D8B030D-6E8A-4147-A177-3AD203B41FA5}">
                      <a16:colId xmlns:a16="http://schemas.microsoft.com/office/drawing/2014/main" val="4168470604"/>
                    </a:ext>
                  </a:extLst>
                </a:gridCol>
              </a:tblGrid>
              <a:tr h="1166416">
                <a:tc>
                  <a:txBody>
                    <a:bodyPr/>
                    <a:lstStyle/>
                    <a:p>
                      <a:pPr algn="ctr"/>
                      <a:r>
                        <a:rPr lang="en-US" sz="2400" dirty="0"/>
                        <a:t>Perspective</a:t>
                      </a:r>
                    </a:p>
                  </a:txBody>
                  <a:tcPr>
                    <a:solidFill>
                      <a:schemeClr val="tx2">
                        <a:lumMod val="20000"/>
                        <a:lumOff val="80000"/>
                      </a:schemeClr>
                    </a:solidFill>
                  </a:tcPr>
                </a:tc>
                <a:tc>
                  <a:txBody>
                    <a:bodyPr/>
                    <a:lstStyle/>
                    <a:p>
                      <a:pPr algn="ctr"/>
                      <a:r>
                        <a:rPr lang="en-US" sz="2400" dirty="0"/>
                        <a:t>Example Structures</a:t>
                      </a:r>
                    </a:p>
                  </a:txBody>
                  <a:tcPr>
                    <a:solidFill>
                      <a:schemeClr val="tx2">
                        <a:lumMod val="20000"/>
                        <a:lumOff val="80000"/>
                      </a:schemeClr>
                    </a:solidFill>
                  </a:tcPr>
                </a:tc>
                <a:tc>
                  <a:txBody>
                    <a:bodyPr/>
                    <a:lstStyle/>
                    <a:p>
                      <a:pPr algn="ctr"/>
                      <a:r>
                        <a:rPr lang="en-US" sz="2400" dirty="0"/>
                        <a:t>Example Relations</a:t>
                      </a:r>
                    </a:p>
                  </a:txBody>
                  <a:tcPr>
                    <a:solidFill>
                      <a:schemeClr val="tx2">
                        <a:lumMod val="20000"/>
                        <a:lumOff val="80000"/>
                      </a:schemeClr>
                    </a:solidFill>
                  </a:tcPr>
                </a:tc>
                <a:tc>
                  <a:txBody>
                    <a:bodyPr/>
                    <a:lstStyle/>
                    <a:p>
                      <a:pPr algn="ctr"/>
                      <a:r>
                        <a:rPr lang="en-US" sz="2400" dirty="0"/>
                        <a:t>Views</a:t>
                      </a:r>
                    </a:p>
                  </a:txBody>
                  <a:tcPr>
                    <a:solidFill>
                      <a:schemeClr val="tx2">
                        <a:lumMod val="20000"/>
                        <a:lumOff val="80000"/>
                      </a:schemeClr>
                    </a:solidFill>
                  </a:tcPr>
                </a:tc>
                <a:extLst>
                  <a:ext uri="{0D108BD9-81ED-4DB2-BD59-A6C34878D82A}">
                    <a16:rowId xmlns:a16="http://schemas.microsoft.com/office/drawing/2014/main" val="2230787180"/>
                  </a:ext>
                </a:extLst>
              </a:tr>
              <a:tr h="1166416">
                <a:tc>
                  <a:txBody>
                    <a:bodyPr/>
                    <a:lstStyle/>
                    <a:p>
                      <a:pPr algn="ctr"/>
                      <a:r>
                        <a:rPr lang="en-US" sz="2400" dirty="0"/>
                        <a:t>Dynamic</a:t>
                      </a:r>
                    </a:p>
                  </a:txBody>
                  <a:tcPr>
                    <a:noFill/>
                  </a:tcPr>
                </a:tc>
                <a:tc>
                  <a:txBody>
                    <a:bodyPr/>
                    <a:lstStyle/>
                    <a:p>
                      <a:pPr algn="ctr"/>
                      <a:r>
                        <a:rPr lang="en-US" sz="2400" dirty="0"/>
                        <a:t>Processes</a:t>
                      </a:r>
                    </a:p>
                    <a:p>
                      <a:pPr algn="ctr"/>
                      <a:r>
                        <a:rPr lang="en-US" sz="2400" dirty="0"/>
                        <a:t>Threads</a:t>
                      </a:r>
                    </a:p>
                    <a:p>
                      <a:pPr algn="ctr"/>
                      <a:r>
                        <a:rPr lang="en-US" sz="2400" dirty="0"/>
                        <a:t>…</a:t>
                      </a:r>
                    </a:p>
                  </a:txBody>
                  <a:tcPr/>
                </a:tc>
                <a:tc>
                  <a:txBody>
                    <a:bodyPr/>
                    <a:lstStyle/>
                    <a:p>
                      <a:pPr algn="ctr"/>
                      <a:r>
                        <a:rPr lang="en-US" sz="2400" dirty="0"/>
                        <a:t>Dataflow</a:t>
                      </a:r>
                    </a:p>
                    <a:p>
                      <a:pPr algn="ctr"/>
                      <a:r>
                        <a:rPr lang="en-US" sz="2400" dirty="0"/>
                        <a:t>Events</a:t>
                      </a:r>
                    </a:p>
                    <a:p>
                      <a:pPr algn="ctr"/>
                      <a:r>
                        <a:rPr lang="en-US" sz="2400" dirty="0"/>
                        <a:t>…</a:t>
                      </a:r>
                    </a:p>
                  </a:txBody>
                  <a:tcPr/>
                </a:tc>
                <a:tc>
                  <a:txBody>
                    <a:bodyPr/>
                    <a:lstStyle/>
                    <a:p>
                      <a:pPr algn="ctr"/>
                      <a:r>
                        <a:rPr lang="en-US" sz="2400" dirty="0"/>
                        <a:t>Component &amp; Connector</a:t>
                      </a:r>
                    </a:p>
                  </a:txBody>
                  <a:tcPr/>
                </a:tc>
                <a:extLst>
                  <a:ext uri="{0D108BD9-81ED-4DB2-BD59-A6C34878D82A}">
                    <a16:rowId xmlns:a16="http://schemas.microsoft.com/office/drawing/2014/main" val="4058213692"/>
                  </a:ext>
                </a:extLst>
              </a:tr>
              <a:tr h="1166416">
                <a:tc>
                  <a:txBody>
                    <a:bodyPr/>
                    <a:lstStyle/>
                    <a:p>
                      <a:pPr algn="ctr"/>
                      <a:r>
                        <a:rPr lang="en-US" sz="2400" dirty="0"/>
                        <a:t>Static</a:t>
                      </a:r>
                    </a:p>
                  </a:txBody>
                  <a:tcPr>
                    <a:noFill/>
                  </a:tcPr>
                </a:tc>
                <a:tc>
                  <a:txBody>
                    <a:bodyPr/>
                    <a:lstStyle/>
                    <a:p>
                      <a:pPr algn="ctr"/>
                      <a:r>
                        <a:rPr lang="en-US" sz="2400" dirty="0"/>
                        <a:t>Layers</a:t>
                      </a:r>
                    </a:p>
                    <a:p>
                      <a:pPr algn="ctr"/>
                      <a:r>
                        <a:rPr lang="en-US" sz="2400" dirty="0"/>
                        <a:t>Code Modules</a:t>
                      </a:r>
                    </a:p>
                    <a:p>
                      <a:pPr algn="ctr"/>
                      <a:r>
                        <a:rPr lang="en-US" sz="2400" dirty="0"/>
                        <a:t>…</a:t>
                      </a:r>
                    </a:p>
                  </a:txBody>
                  <a:tcPr/>
                </a:tc>
                <a:tc>
                  <a:txBody>
                    <a:bodyPr/>
                    <a:lstStyle/>
                    <a:p>
                      <a:pPr algn="ctr"/>
                      <a:r>
                        <a:rPr lang="en-US" sz="2400" dirty="0"/>
                        <a:t>Depends</a:t>
                      </a:r>
                    </a:p>
                    <a:p>
                      <a:pPr algn="ctr"/>
                      <a:r>
                        <a:rPr lang="en-US" sz="2400" dirty="0"/>
                        <a:t>Uses</a:t>
                      </a:r>
                    </a:p>
                    <a:p>
                      <a:pPr algn="ctr"/>
                      <a:r>
                        <a:rPr lang="en-US" sz="2400" dirty="0"/>
                        <a:t>…</a:t>
                      </a:r>
                    </a:p>
                  </a:txBody>
                  <a:tcPr/>
                </a:tc>
                <a:tc>
                  <a:txBody>
                    <a:bodyPr/>
                    <a:lstStyle/>
                    <a:p>
                      <a:pPr algn="ctr"/>
                      <a:r>
                        <a:rPr lang="en-US" sz="2400" dirty="0"/>
                        <a:t>Module</a:t>
                      </a:r>
                    </a:p>
                  </a:txBody>
                  <a:tcPr/>
                </a:tc>
                <a:extLst>
                  <a:ext uri="{0D108BD9-81ED-4DB2-BD59-A6C34878D82A}">
                    <a16:rowId xmlns:a16="http://schemas.microsoft.com/office/drawing/2014/main" val="3052017562"/>
                  </a:ext>
                </a:extLst>
              </a:tr>
              <a:tr h="1166416">
                <a:tc>
                  <a:txBody>
                    <a:bodyPr/>
                    <a:lstStyle/>
                    <a:p>
                      <a:pPr algn="ctr"/>
                      <a:r>
                        <a:rPr lang="en-US" sz="2400" dirty="0"/>
                        <a:t>Physical</a:t>
                      </a:r>
                    </a:p>
                  </a:txBody>
                  <a:tcPr>
                    <a:noFill/>
                  </a:tcPr>
                </a:tc>
                <a:tc>
                  <a:txBody>
                    <a:bodyPr/>
                    <a:lstStyle/>
                    <a:p>
                      <a:pPr algn="ctr"/>
                      <a:r>
                        <a:rPr lang="en-US" sz="2400" dirty="0"/>
                        <a:t>Computers</a:t>
                      </a:r>
                    </a:p>
                    <a:p>
                      <a:pPr algn="ctr"/>
                      <a:r>
                        <a:rPr lang="en-US" sz="2400" dirty="0"/>
                        <a:t>Sensors</a:t>
                      </a:r>
                    </a:p>
                    <a:p>
                      <a:pPr algn="ctr"/>
                      <a:r>
                        <a:rPr lang="en-US" sz="2400" dirty="0"/>
                        <a:t>…</a:t>
                      </a:r>
                    </a:p>
                  </a:txBody>
                  <a:tcPr/>
                </a:tc>
                <a:tc>
                  <a:txBody>
                    <a:bodyPr/>
                    <a:lstStyle/>
                    <a:p>
                      <a:pPr algn="ctr"/>
                      <a:r>
                        <a:rPr lang="en-US" sz="2400" dirty="0"/>
                        <a:t>Ethernet</a:t>
                      </a:r>
                    </a:p>
                    <a:p>
                      <a:pPr algn="ctr"/>
                      <a:r>
                        <a:rPr lang="en-US" sz="2400" dirty="0"/>
                        <a:t>Wireless</a:t>
                      </a:r>
                    </a:p>
                    <a:p>
                      <a:pPr algn="ctr"/>
                      <a:r>
                        <a:rPr lang="en-US" sz="2400" dirty="0"/>
                        <a:t>…</a:t>
                      </a:r>
                    </a:p>
                  </a:txBody>
                  <a:tcPr/>
                </a:tc>
                <a:tc>
                  <a:txBody>
                    <a:bodyPr/>
                    <a:lstStyle/>
                    <a:p>
                      <a:pPr algn="ctr"/>
                      <a:r>
                        <a:rPr lang="en-US" sz="2400" dirty="0"/>
                        <a:t>Allocation</a:t>
                      </a:r>
                    </a:p>
                  </a:txBody>
                  <a:tcPr/>
                </a:tc>
                <a:extLst>
                  <a:ext uri="{0D108BD9-81ED-4DB2-BD59-A6C34878D82A}">
                    <a16:rowId xmlns:a16="http://schemas.microsoft.com/office/drawing/2014/main" val="148265154"/>
                  </a:ext>
                </a:extLst>
              </a:tr>
            </a:tbl>
          </a:graphicData>
        </a:graphic>
      </p:graphicFrame>
    </p:spTree>
    <p:extLst>
      <p:ext uri="{BB962C8B-B14F-4D97-AF65-F5344CB8AC3E}">
        <p14:creationId xmlns:p14="http://schemas.microsoft.com/office/powerpoint/2010/main" val="1184420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A6B3-2558-6E4D-87E3-3731BD17FED1}"/>
              </a:ext>
            </a:extLst>
          </p:cNvPr>
          <p:cNvSpPr>
            <a:spLocks noGrp="1"/>
          </p:cNvSpPr>
          <p:nvPr>
            <p:ph type="title"/>
          </p:nvPr>
        </p:nvSpPr>
        <p:spPr/>
        <p:txBody>
          <a:bodyPr/>
          <a:lstStyle/>
          <a:p>
            <a:r>
              <a:rPr lang="en-US" dirty="0"/>
              <a:t>Architectural styles</a:t>
            </a:r>
          </a:p>
        </p:txBody>
      </p:sp>
      <p:sp>
        <p:nvSpPr>
          <p:cNvPr id="3" name="Content Placeholder 2">
            <a:extLst>
              <a:ext uri="{FF2B5EF4-FFF2-40B4-BE49-F238E27FC236}">
                <a16:creationId xmlns:a16="http://schemas.microsoft.com/office/drawing/2014/main" id="{FDA8C440-806D-0343-9131-04CC6131DEE1}"/>
              </a:ext>
            </a:extLst>
          </p:cNvPr>
          <p:cNvSpPr>
            <a:spLocks noGrp="1"/>
          </p:cNvSpPr>
          <p:nvPr>
            <p:ph idx="1"/>
          </p:nvPr>
        </p:nvSpPr>
        <p:spPr/>
        <p:txBody>
          <a:bodyPr/>
          <a:lstStyle/>
          <a:p>
            <a:r>
              <a:rPr lang="en-US" dirty="0"/>
              <a:t>A </a:t>
            </a:r>
            <a:r>
              <a:rPr lang="en-US" b="1" dirty="0"/>
              <a:t>style</a:t>
            </a:r>
            <a:r>
              <a:rPr lang="en-US" dirty="0"/>
              <a:t> is a broad description of a family of systems with similar traits that occur repeatedly in practice.</a:t>
            </a:r>
          </a:p>
          <a:p>
            <a:r>
              <a:rPr lang="en-US" dirty="0"/>
              <a:t>Examples: data flow styles, distributed styles, event styles</a:t>
            </a:r>
          </a:p>
        </p:txBody>
      </p:sp>
      <p:sp>
        <p:nvSpPr>
          <p:cNvPr id="4" name="Date Placeholder 3">
            <a:extLst>
              <a:ext uri="{FF2B5EF4-FFF2-40B4-BE49-F238E27FC236}">
                <a16:creationId xmlns:a16="http://schemas.microsoft.com/office/drawing/2014/main" id="{8F49F0BF-401C-5D4B-88C4-09906B77A7D9}"/>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F1B8DE43-6C8C-384D-B740-A9EDF10E8BE1}"/>
              </a:ext>
            </a:extLst>
          </p:cNvPr>
          <p:cNvSpPr>
            <a:spLocks noGrp="1"/>
          </p:cNvSpPr>
          <p:nvPr>
            <p:ph type="sldNum" sz="quarter" idx="12"/>
          </p:nvPr>
        </p:nvSpPr>
        <p:spPr/>
        <p:txBody>
          <a:bodyPr/>
          <a:lstStyle/>
          <a:p>
            <a:fld id="{6D72DC05-7D99-704D-987E-FD4BAB94D434}" type="slidenum">
              <a:rPr lang="en-US" smtClean="0"/>
              <a:t>58</a:t>
            </a:fld>
            <a:endParaRPr lang="en-US"/>
          </a:p>
        </p:txBody>
      </p:sp>
    </p:spTree>
    <p:extLst>
      <p:ext uri="{BB962C8B-B14F-4D97-AF65-F5344CB8AC3E}">
        <p14:creationId xmlns:p14="http://schemas.microsoft.com/office/powerpoint/2010/main" val="105193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BEA4-F2FD-9A45-8B6A-0D3535033AF2}"/>
              </a:ext>
            </a:extLst>
          </p:cNvPr>
          <p:cNvSpPr>
            <a:spLocks noGrp="1"/>
          </p:cNvSpPr>
          <p:nvPr>
            <p:ph type="title"/>
          </p:nvPr>
        </p:nvSpPr>
        <p:spPr/>
        <p:txBody>
          <a:bodyPr/>
          <a:lstStyle/>
          <a:p>
            <a:r>
              <a:rPr lang="en-US" dirty="0"/>
              <a:t>Architectural Patterns</a:t>
            </a:r>
          </a:p>
        </p:txBody>
      </p:sp>
      <p:sp>
        <p:nvSpPr>
          <p:cNvPr id="3" name="Content Placeholder 2">
            <a:extLst>
              <a:ext uri="{FF2B5EF4-FFF2-40B4-BE49-F238E27FC236}">
                <a16:creationId xmlns:a16="http://schemas.microsoft.com/office/drawing/2014/main" id="{DE88526E-3ABC-5849-9EA7-C081C89EDAD8}"/>
              </a:ext>
            </a:extLst>
          </p:cNvPr>
          <p:cNvSpPr>
            <a:spLocks noGrp="1"/>
          </p:cNvSpPr>
          <p:nvPr>
            <p:ph idx="1"/>
          </p:nvPr>
        </p:nvSpPr>
        <p:spPr/>
        <p:txBody>
          <a:bodyPr/>
          <a:lstStyle/>
          <a:p>
            <a:r>
              <a:rPr lang="en-US" dirty="0"/>
              <a:t>Architectural patterns are primitive, general structures:</a:t>
            </a:r>
          </a:p>
          <a:p>
            <a:pPr lvl="1"/>
            <a:r>
              <a:rPr lang="en-US" dirty="0"/>
              <a:t>Patterns are language independent reoccurring structures used to solve reoccurring problems (e g. problem solution pairing).</a:t>
            </a:r>
          </a:p>
          <a:p>
            <a:pPr lvl="1"/>
            <a:r>
              <a:rPr lang="en-US" dirty="0"/>
              <a:t>Patterns possess known gross properties.</a:t>
            </a:r>
          </a:p>
          <a:p>
            <a:pPr lvl="1"/>
            <a:r>
              <a:rPr lang="en-US" dirty="0"/>
              <a:t>Provides a common vocabulary for designers.</a:t>
            </a:r>
          </a:p>
          <a:p>
            <a:pPr lvl="1"/>
            <a:r>
              <a:rPr lang="en-US" dirty="0"/>
              <a:t>Architectural patterns are not architectures but provides a starting point in architecture design.</a:t>
            </a:r>
          </a:p>
          <a:p>
            <a:pPr lvl="1"/>
            <a:r>
              <a:rPr lang="en-US" dirty="0"/>
              <a:t>The selection of an architectural pattern is often the architect’s first major design choice.</a:t>
            </a:r>
          </a:p>
        </p:txBody>
      </p:sp>
      <p:sp>
        <p:nvSpPr>
          <p:cNvPr id="4" name="Date Placeholder 3">
            <a:extLst>
              <a:ext uri="{FF2B5EF4-FFF2-40B4-BE49-F238E27FC236}">
                <a16:creationId xmlns:a16="http://schemas.microsoft.com/office/drawing/2014/main" id="{3FE5E189-3F76-A447-8066-CD456217991F}"/>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7F646E56-E581-8943-A618-C2D1F581C168}"/>
              </a:ext>
            </a:extLst>
          </p:cNvPr>
          <p:cNvSpPr>
            <a:spLocks noGrp="1"/>
          </p:cNvSpPr>
          <p:nvPr>
            <p:ph type="sldNum" sz="quarter" idx="12"/>
          </p:nvPr>
        </p:nvSpPr>
        <p:spPr/>
        <p:txBody>
          <a:bodyPr/>
          <a:lstStyle/>
          <a:p>
            <a:fld id="{6D72DC05-7D99-704D-987E-FD4BAB94D434}" type="slidenum">
              <a:rPr lang="en-US" smtClean="0"/>
              <a:t>59</a:t>
            </a:fld>
            <a:endParaRPr lang="en-US"/>
          </a:p>
        </p:txBody>
      </p:sp>
    </p:spTree>
    <p:extLst>
      <p:ext uri="{BB962C8B-B14F-4D97-AF65-F5344CB8AC3E}">
        <p14:creationId xmlns:p14="http://schemas.microsoft.com/office/powerpoint/2010/main" val="1648892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7A0E-3337-D745-9CA5-DA85593086B1}"/>
              </a:ext>
            </a:extLst>
          </p:cNvPr>
          <p:cNvSpPr>
            <a:spLocks noGrp="1"/>
          </p:cNvSpPr>
          <p:nvPr>
            <p:ph type="title"/>
          </p:nvPr>
        </p:nvSpPr>
        <p:spPr/>
        <p:txBody>
          <a:bodyPr/>
          <a:lstStyle/>
          <a:p>
            <a:r>
              <a:rPr lang="en-US" dirty="0"/>
              <a:t>Tactics</a:t>
            </a:r>
          </a:p>
        </p:txBody>
      </p:sp>
      <p:sp>
        <p:nvSpPr>
          <p:cNvPr id="3" name="Content Placeholder 2">
            <a:extLst>
              <a:ext uri="{FF2B5EF4-FFF2-40B4-BE49-F238E27FC236}">
                <a16:creationId xmlns:a16="http://schemas.microsoft.com/office/drawing/2014/main" id="{B0CC7DFB-54FA-CA49-B810-39CAF81206F7}"/>
              </a:ext>
            </a:extLst>
          </p:cNvPr>
          <p:cNvSpPr>
            <a:spLocks noGrp="1"/>
          </p:cNvSpPr>
          <p:nvPr>
            <p:ph idx="1"/>
          </p:nvPr>
        </p:nvSpPr>
        <p:spPr/>
        <p:txBody>
          <a:bodyPr/>
          <a:lstStyle/>
          <a:p>
            <a:r>
              <a:rPr lang="en-US" dirty="0"/>
              <a:t>A tactic provides a scheme for refining the elements of a software system and the relationships between them. Tactics...</a:t>
            </a:r>
          </a:p>
          <a:p>
            <a:pPr lvl="1"/>
            <a:r>
              <a:rPr lang="en-US" dirty="0"/>
              <a:t>are independent of a particular programming language and are independent of structure</a:t>
            </a:r>
          </a:p>
          <a:p>
            <a:pPr lvl="1"/>
            <a:r>
              <a:rPr lang="en-US" dirty="0"/>
              <a:t>consist of finer granularity details than architectural patterns</a:t>
            </a:r>
          </a:p>
          <a:p>
            <a:pPr lvl="1"/>
            <a:r>
              <a:rPr lang="en-US" dirty="0"/>
              <a:t>directly promote quality attribute properties</a:t>
            </a:r>
          </a:p>
          <a:p>
            <a:pPr lvl="1"/>
            <a:r>
              <a:rPr lang="en-US" dirty="0"/>
              <a:t>can be applied to various structures or ensembles to refine their quality attribute responses</a:t>
            </a:r>
          </a:p>
        </p:txBody>
      </p:sp>
      <p:sp>
        <p:nvSpPr>
          <p:cNvPr id="4" name="Date Placeholder 3">
            <a:extLst>
              <a:ext uri="{FF2B5EF4-FFF2-40B4-BE49-F238E27FC236}">
                <a16:creationId xmlns:a16="http://schemas.microsoft.com/office/drawing/2014/main" id="{7EE90649-BCA0-904C-807D-AFA757B5910D}"/>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BF829FDE-75A6-BF41-B904-7F86F0093FE7}"/>
              </a:ext>
            </a:extLst>
          </p:cNvPr>
          <p:cNvSpPr>
            <a:spLocks noGrp="1"/>
          </p:cNvSpPr>
          <p:nvPr>
            <p:ph type="sldNum" sz="quarter" idx="12"/>
          </p:nvPr>
        </p:nvSpPr>
        <p:spPr/>
        <p:txBody>
          <a:bodyPr/>
          <a:lstStyle/>
          <a:p>
            <a:fld id="{6D72DC05-7D99-704D-987E-FD4BAB94D434}" type="slidenum">
              <a:rPr lang="en-US" smtClean="0"/>
              <a:t>60</a:t>
            </a:fld>
            <a:endParaRPr lang="en-US"/>
          </a:p>
        </p:txBody>
      </p:sp>
    </p:spTree>
    <p:extLst>
      <p:ext uri="{BB962C8B-B14F-4D97-AF65-F5344CB8AC3E}">
        <p14:creationId xmlns:p14="http://schemas.microsoft.com/office/powerpoint/2010/main" val="227369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3617-4947-6649-BD59-8F84FCA41776}"/>
              </a:ext>
            </a:extLst>
          </p:cNvPr>
          <p:cNvSpPr>
            <a:spLocks noGrp="1"/>
          </p:cNvSpPr>
          <p:nvPr>
            <p:ph type="title"/>
          </p:nvPr>
        </p:nvSpPr>
        <p:spPr/>
        <p:txBody>
          <a:bodyPr/>
          <a:lstStyle/>
          <a:p>
            <a:r>
              <a:rPr lang="en-US" dirty="0"/>
              <a:t>What is software architecture?</a:t>
            </a:r>
          </a:p>
        </p:txBody>
      </p:sp>
      <p:sp>
        <p:nvSpPr>
          <p:cNvPr id="4" name="Rectangle 3">
            <a:extLst>
              <a:ext uri="{FF2B5EF4-FFF2-40B4-BE49-F238E27FC236}">
                <a16:creationId xmlns:a16="http://schemas.microsoft.com/office/drawing/2014/main" id="{6932B676-4F92-DC48-85F4-7B2F31F40202}"/>
              </a:ext>
            </a:extLst>
          </p:cNvPr>
          <p:cNvSpPr/>
          <p:nvPr/>
        </p:nvSpPr>
        <p:spPr>
          <a:xfrm>
            <a:off x="838200" y="6123543"/>
            <a:ext cx="8305800" cy="369332"/>
          </a:xfrm>
          <a:prstGeom prst="rect">
            <a:avLst/>
          </a:prstGeom>
        </p:spPr>
        <p:txBody>
          <a:bodyPr wrap="square">
            <a:spAutoFit/>
          </a:bodyPr>
          <a:lstStyle/>
          <a:p>
            <a:r>
              <a:rPr lang="en-US" dirty="0"/>
              <a:t>*Documenting Software Architecture: Views and Beyond, 2nd Ed. Clements et al. 2011.</a:t>
            </a:r>
          </a:p>
        </p:txBody>
      </p:sp>
      <p:sp>
        <p:nvSpPr>
          <p:cNvPr id="5" name="Rectangle 4">
            <a:extLst>
              <a:ext uri="{FF2B5EF4-FFF2-40B4-BE49-F238E27FC236}">
                <a16:creationId xmlns:a16="http://schemas.microsoft.com/office/drawing/2014/main" id="{115E6597-1E94-B341-B18C-A9521BAFA5C4}"/>
              </a:ext>
            </a:extLst>
          </p:cNvPr>
          <p:cNvSpPr/>
          <p:nvPr/>
        </p:nvSpPr>
        <p:spPr>
          <a:xfrm>
            <a:off x="838200" y="2397948"/>
            <a:ext cx="10515600" cy="2062103"/>
          </a:xfrm>
          <a:prstGeom prst="rect">
            <a:avLst/>
          </a:prstGeom>
        </p:spPr>
        <p:txBody>
          <a:bodyPr wrap="square">
            <a:spAutoFit/>
          </a:bodyPr>
          <a:lstStyle/>
          <a:p>
            <a:r>
              <a:rPr lang="en-US" sz="3200" dirty="0"/>
              <a:t>The software architecture of a computing system is the </a:t>
            </a:r>
            <a:r>
              <a:rPr lang="en-US" sz="3200" b="1" dirty="0"/>
              <a:t>set of structures</a:t>
            </a:r>
            <a:r>
              <a:rPr lang="en-US" sz="3200" dirty="0"/>
              <a:t> needed to </a:t>
            </a:r>
            <a:r>
              <a:rPr lang="en-US" sz="3200" b="1" dirty="0"/>
              <a:t>reason about the system</a:t>
            </a:r>
            <a:r>
              <a:rPr lang="en-US" sz="3200" dirty="0"/>
              <a:t>, which comprise software </a:t>
            </a:r>
            <a:r>
              <a:rPr lang="en-US" sz="3200" b="1" dirty="0"/>
              <a:t>elements</a:t>
            </a:r>
            <a:r>
              <a:rPr lang="en-US" sz="3200" dirty="0"/>
              <a:t>, </a:t>
            </a:r>
            <a:r>
              <a:rPr lang="en-US" sz="3200" b="1" dirty="0"/>
              <a:t>relations</a:t>
            </a:r>
            <a:r>
              <a:rPr lang="en-US" sz="3200" dirty="0"/>
              <a:t> among them and </a:t>
            </a:r>
            <a:r>
              <a:rPr lang="en-US" sz="3200" b="1" dirty="0"/>
              <a:t>properties</a:t>
            </a:r>
            <a:r>
              <a:rPr lang="en-US" sz="3200" dirty="0"/>
              <a:t> of both.</a:t>
            </a:r>
          </a:p>
        </p:txBody>
      </p:sp>
      <p:sp>
        <p:nvSpPr>
          <p:cNvPr id="6" name="Date Placeholder 5">
            <a:extLst>
              <a:ext uri="{FF2B5EF4-FFF2-40B4-BE49-F238E27FC236}">
                <a16:creationId xmlns:a16="http://schemas.microsoft.com/office/drawing/2014/main" id="{39E93F39-E33C-6746-815F-764A26040A38}"/>
              </a:ext>
            </a:extLst>
          </p:cNvPr>
          <p:cNvSpPr>
            <a:spLocks noGrp="1"/>
          </p:cNvSpPr>
          <p:nvPr>
            <p:ph type="dt" sz="half" idx="10"/>
          </p:nvPr>
        </p:nvSpPr>
        <p:spPr/>
        <p:txBody>
          <a:bodyPr/>
          <a:lstStyle/>
          <a:p>
            <a:fld id="{D1D03C40-50C1-1B40-9111-BEFC38328F10}" type="datetime1">
              <a:rPr lang="en-US" smtClean="0"/>
              <a:t>11/13/20</a:t>
            </a:fld>
            <a:endParaRPr lang="en-US"/>
          </a:p>
        </p:txBody>
      </p:sp>
      <p:sp>
        <p:nvSpPr>
          <p:cNvPr id="7" name="Slide Number Placeholder 6">
            <a:extLst>
              <a:ext uri="{FF2B5EF4-FFF2-40B4-BE49-F238E27FC236}">
                <a16:creationId xmlns:a16="http://schemas.microsoft.com/office/drawing/2014/main" id="{47922035-35F5-EF4A-877C-5111A63D70BB}"/>
              </a:ext>
            </a:extLst>
          </p:cNvPr>
          <p:cNvSpPr>
            <a:spLocks noGrp="1"/>
          </p:cNvSpPr>
          <p:nvPr>
            <p:ph type="sldNum" sz="quarter" idx="12"/>
          </p:nvPr>
        </p:nvSpPr>
        <p:spPr/>
        <p:txBody>
          <a:bodyPr/>
          <a:lstStyle/>
          <a:p>
            <a:fld id="{6D72DC05-7D99-704D-987E-FD4BAB94D434}" type="slidenum">
              <a:rPr lang="en-US" smtClean="0"/>
              <a:t>7</a:t>
            </a:fld>
            <a:endParaRPr lang="en-US"/>
          </a:p>
        </p:txBody>
      </p:sp>
    </p:spTree>
    <p:extLst>
      <p:ext uri="{BB962C8B-B14F-4D97-AF65-F5344CB8AC3E}">
        <p14:creationId xmlns:p14="http://schemas.microsoft.com/office/powerpoint/2010/main" val="885396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765F-96D1-C547-892F-74FE1A79ED1A}"/>
              </a:ext>
            </a:extLst>
          </p:cNvPr>
          <p:cNvSpPr>
            <a:spLocks noGrp="1"/>
          </p:cNvSpPr>
          <p:nvPr>
            <p:ph type="title"/>
          </p:nvPr>
        </p:nvSpPr>
        <p:spPr/>
        <p:txBody>
          <a:bodyPr/>
          <a:lstStyle/>
          <a:p>
            <a:r>
              <a:rPr lang="en-US" dirty="0"/>
              <a:t>Design patterns</a:t>
            </a:r>
          </a:p>
        </p:txBody>
      </p:sp>
      <p:sp>
        <p:nvSpPr>
          <p:cNvPr id="3" name="Content Placeholder 2">
            <a:extLst>
              <a:ext uri="{FF2B5EF4-FFF2-40B4-BE49-F238E27FC236}">
                <a16:creationId xmlns:a16="http://schemas.microsoft.com/office/drawing/2014/main" id="{BE024D20-23CD-9941-B431-3032F1C62CC5}"/>
              </a:ext>
            </a:extLst>
          </p:cNvPr>
          <p:cNvSpPr>
            <a:spLocks noGrp="1"/>
          </p:cNvSpPr>
          <p:nvPr>
            <p:ph idx="1"/>
          </p:nvPr>
        </p:nvSpPr>
        <p:spPr/>
        <p:txBody>
          <a:bodyPr>
            <a:normAutofit/>
          </a:bodyPr>
          <a:lstStyle/>
          <a:p>
            <a:r>
              <a:rPr lang="en-US" dirty="0"/>
              <a:t>The term “design patterns” was coined by Gamma et. al.</a:t>
            </a:r>
          </a:p>
          <a:p>
            <a:r>
              <a:rPr lang="en-US" dirty="0"/>
              <a:t>The focus of Gamma’s work is on design patterns that are more fine grained than styles, tactics, architectural patterns</a:t>
            </a:r>
          </a:p>
          <a:p>
            <a:pPr lvl="1"/>
            <a:r>
              <a:rPr lang="en-US" dirty="0"/>
              <a:t>Often they are decidedly language dependent.</a:t>
            </a:r>
          </a:p>
          <a:p>
            <a:pPr lvl="1"/>
            <a:r>
              <a:rPr lang="en-US" dirty="0"/>
              <a:t>The term “object oriented architectures” is used.</a:t>
            </a:r>
          </a:p>
          <a:p>
            <a:pPr lvl="1"/>
            <a:r>
              <a:rPr lang="en-US" dirty="0"/>
              <a:t>The focus is code/module structure.</a:t>
            </a:r>
          </a:p>
          <a:p>
            <a:pPr lvl="1"/>
            <a:r>
              <a:rPr lang="en-US" dirty="0"/>
              <a:t>Broad system properties and software intensive system design is not the focus at this abstraction.</a:t>
            </a:r>
          </a:p>
        </p:txBody>
      </p:sp>
      <p:sp>
        <p:nvSpPr>
          <p:cNvPr id="4" name="Date Placeholder 3">
            <a:extLst>
              <a:ext uri="{FF2B5EF4-FFF2-40B4-BE49-F238E27FC236}">
                <a16:creationId xmlns:a16="http://schemas.microsoft.com/office/drawing/2014/main" id="{DDDC4933-87C5-AA4F-A1DF-D770AF2EE408}"/>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634C05E6-D0A3-FB4B-9080-585458007D6F}"/>
              </a:ext>
            </a:extLst>
          </p:cNvPr>
          <p:cNvSpPr>
            <a:spLocks noGrp="1"/>
          </p:cNvSpPr>
          <p:nvPr>
            <p:ph type="sldNum" sz="quarter" idx="12"/>
          </p:nvPr>
        </p:nvSpPr>
        <p:spPr/>
        <p:txBody>
          <a:bodyPr/>
          <a:lstStyle/>
          <a:p>
            <a:fld id="{6D72DC05-7D99-704D-987E-FD4BAB94D434}" type="slidenum">
              <a:rPr lang="en-US" smtClean="0"/>
              <a:t>61</a:t>
            </a:fld>
            <a:endParaRPr lang="en-US"/>
          </a:p>
        </p:txBody>
      </p:sp>
    </p:spTree>
    <p:extLst>
      <p:ext uri="{BB962C8B-B14F-4D97-AF65-F5344CB8AC3E}">
        <p14:creationId xmlns:p14="http://schemas.microsoft.com/office/powerpoint/2010/main" val="2568634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87BA-CED0-0844-A0AF-B7744A2B7642}"/>
              </a:ext>
            </a:extLst>
          </p:cNvPr>
          <p:cNvSpPr>
            <a:spLocks noGrp="1"/>
          </p:cNvSpPr>
          <p:nvPr>
            <p:ph type="title"/>
          </p:nvPr>
        </p:nvSpPr>
        <p:spPr/>
        <p:txBody>
          <a:bodyPr/>
          <a:lstStyle/>
          <a:p>
            <a:r>
              <a:rPr lang="en-US" dirty="0"/>
              <a:t>Idioms</a:t>
            </a:r>
          </a:p>
        </p:txBody>
      </p:sp>
      <p:sp>
        <p:nvSpPr>
          <p:cNvPr id="3" name="Content Placeholder 2">
            <a:extLst>
              <a:ext uri="{FF2B5EF4-FFF2-40B4-BE49-F238E27FC236}">
                <a16:creationId xmlns:a16="http://schemas.microsoft.com/office/drawing/2014/main" id="{59714EB8-9CA3-D745-AFBD-6759A41AD9E0}"/>
              </a:ext>
            </a:extLst>
          </p:cNvPr>
          <p:cNvSpPr>
            <a:spLocks noGrp="1"/>
          </p:cNvSpPr>
          <p:nvPr>
            <p:ph idx="1"/>
          </p:nvPr>
        </p:nvSpPr>
        <p:spPr/>
        <p:txBody>
          <a:bodyPr>
            <a:normAutofit/>
          </a:bodyPr>
          <a:lstStyle/>
          <a:p>
            <a:r>
              <a:rPr lang="en-US" dirty="0"/>
              <a:t>An idiom is a low-level code oriented pattern or primitive data structure.</a:t>
            </a:r>
          </a:p>
          <a:p>
            <a:r>
              <a:rPr lang="en-US" dirty="0"/>
              <a:t>Often specific to</a:t>
            </a:r>
          </a:p>
          <a:p>
            <a:pPr lvl="1"/>
            <a:r>
              <a:rPr lang="en-US" dirty="0"/>
              <a:t>a programming language</a:t>
            </a:r>
          </a:p>
          <a:p>
            <a:pPr lvl="2"/>
            <a:r>
              <a:rPr lang="en-US" dirty="0"/>
              <a:t>example: java observer, observable</a:t>
            </a:r>
          </a:p>
          <a:p>
            <a:pPr lvl="1"/>
            <a:r>
              <a:rPr lang="en-US" dirty="0"/>
              <a:t>language type (maybe unique to OO languages)</a:t>
            </a:r>
          </a:p>
          <a:p>
            <a:pPr lvl="2"/>
            <a:r>
              <a:rPr lang="en-US" dirty="0"/>
              <a:t>examples: inheritance, polymorphism</a:t>
            </a:r>
          </a:p>
          <a:p>
            <a:endParaRPr lang="en-US" dirty="0"/>
          </a:p>
          <a:p>
            <a:r>
              <a:rPr lang="en-US" dirty="0"/>
              <a:t>Idioms and Design Patterns will not be discussed as part of this course – although they are an important part of detailed element design!</a:t>
            </a:r>
          </a:p>
        </p:txBody>
      </p:sp>
      <p:sp>
        <p:nvSpPr>
          <p:cNvPr id="4" name="Date Placeholder 3">
            <a:extLst>
              <a:ext uri="{FF2B5EF4-FFF2-40B4-BE49-F238E27FC236}">
                <a16:creationId xmlns:a16="http://schemas.microsoft.com/office/drawing/2014/main" id="{9DA00E1F-15F3-C746-A1C4-F847DA62E8D0}"/>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4721AEC9-8F1D-B444-B95C-8DF9C6F97952}"/>
              </a:ext>
            </a:extLst>
          </p:cNvPr>
          <p:cNvSpPr>
            <a:spLocks noGrp="1"/>
          </p:cNvSpPr>
          <p:nvPr>
            <p:ph type="sldNum" sz="quarter" idx="12"/>
          </p:nvPr>
        </p:nvSpPr>
        <p:spPr/>
        <p:txBody>
          <a:bodyPr/>
          <a:lstStyle/>
          <a:p>
            <a:fld id="{6D72DC05-7D99-704D-987E-FD4BAB94D434}" type="slidenum">
              <a:rPr lang="en-US" smtClean="0"/>
              <a:t>62</a:t>
            </a:fld>
            <a:endParaRPr lang="en-US"/>
          </a:p>
        </p:txBody>
      </p:sp>
    </p:spTree>
    <p:extLst>
      <p:ext uri="{BB962C8B-B14F-4D97-AF65-F5344CB8AC3E}">
        <p14:creationId xmlns:p14="http://schemas.microsoft.com/office/powerpoint/2010/main" val="3171657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828C-2EEC-E449-AF9A-7D26C7DF5173}"/>
              </a:ext>
            </a:extLst>
          </p:cNvPr>
          <p:cNvSpPr>
            <a:spLocks noGrp="1"/>
          </p:cNvSpPr>
          <p:nvPr>
            <p:ph type="title"/>
          </p:nvPr>
        </p:nvSpPr>
        <p:spPr/>
        <p:txBody>
          <a:bodyPr/>
          <a:lstStyle/>
          <a:p>
            <a:r>
              <a:rPr lang="en-US" dirty="0"/>
              <a:t>Relation between styles, patterns, tactics &amp; design patterns</a:t>
            </a:r>
          </a:p>
        </p:txBody>
      </p:sp>
      <p:sp>
        <p:nvSpPr>
          <p:cNvPr id="4" name="Date Placeholder 3">
            <a:extLst>
              <a:ext uri="{FF2B5EF4-FFF2-40B4-BE49-F238E27FC236}">
                <a16:creationId xmlns:a16="http://schemas.microsoft.com/office/drawing/2014/main" id="{F968C13D-CAC8-F342-8723-6FD5D7F3B2A7}"/>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BC4A14DD-A748-464D-816F-A914F9A0F625}"/>
              </a:ext>
            </a:extLst>
          </p:cNvPr>
          <p:cNvSpPr>
            <a:spLocks noGrp="1"/>
          </p:cNvSpPr>
          <p:nvPr>
            <p:ph type="sldNum" sz="quarter" idx="12"/>
          </p:nvPr>
        </p:nvSpPr>
        <p:spPr/>
        <p:txBody>
          <a:bodyPr/>
          <a:lstStyle/>
          <a:p>
            <a:fld id="{6D72DC05-7D99-704D-987E-FD4BAB94D434}" type="slidenum">
              <a:rPr lang="en-US" smtClean="0"/>
              <a:t>63</a:t>
            </a:fld>
            <a:endParaRPr lang="en-US"/>
          </a:p>
        </p:txBody>
      </p:sp>
      <p:pic>
        <p:nvPicPr>
          <p:cNvPr id="6" name="Picture 5">
            <a:extLst>
              <a:ext uri="{FF2B5EF4-FFF2-40B4-BE49-F238E27FC236}">
                <a16:creationId xmlns:a16="http://schemas.microsoft.com/office/drawing/2014/main" id="{C3F2C2BC-AC07-DE40-8C36-7E99E3C380DC}"/>
              </a:ext>
            </a:extLst>
          </p:cNvPr>
          <p:cNvPicPr>
            <a:picLocks noChangeAspect="1"/>
          </p:cNvPicPr>
          <p:nvPr/>
        </p:nvPicPr>
        <p:blipFill>
          <a:blip r:embed="rId2"/>
          <a:stretch>
            <a:fillRect/>
          </a:stretch>
        </p:blipFill>
        <p:spPr>
          <a:xfrm>
            <a:off x="1708947" y="1640700"/>
            <a:ext cx="8774106" cy="4715650"/>
          </a:xfrm>
          <a:prstGeom prst="rect">
            <a:avLst/>
          </a:prstGeom>
        </p:spPr>
      </p:pic>
    </p:spTree>
    <p:extLst>
      <p:ext uri="{BB962C8B-B14F-4D97-AF65-F5344CB8AC3E}">
        <p14:creationId xmlns:p14="http://schemas.microsoft.com/office/powerpoint/2010/main" val="1620624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6D7D-B004-DC41-B0CF-07AEF11E7DF6}"/>
              </a:ext>
            </a:extLst>
          </p:cNvPr>
          <p:cNvSpPr>
            <a:spLocks noGrp="1"/>
          </p:cNvSpPr>
          <p:nvPr>
            <p:ph type="title"/>
          </p:nvPr>
        </p:nvSpPr>
        <p:spPr/>
        <p:txBody>
          <a:bodyPr/>
          <a:lstStyle/>
          <a:p>
            <a:r>
              <a:rPr lang="en-US" dirty="0"/>
              <a:t>MVC</a:t>
            </a:r>
          </a:p>
        </p:txBody>
      </p:sp>
      <p:sp>
        <p:nvSpPr>
          <p:cNvPr id="4" name="Date Placeholder 3">
            <a:extLst>
              <a:ext uri="{FF2B5EF4-FFF2-40B4-BE49-F238E27FC236}">
                <a16:creationId xmlns:a16="http://schemas.microsoft.com/office/drawing/2014/main" id="{6246554B-53FB-774C-924D-A804C714688F}"/>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9338B0D8-1BB8-A948-819A-418DC4841F35}"/>
              </a:ext>
            </a:extLst>
          </p:cNvPr>
          <p:cNvSpPr>
            <a:spLocks noGrp="1"/>
          </p:cNvSpPr>
          <p:nvPr>
            <p:ph type="sldNum" sz="quarter" idx="12"/>
          </p:nvPr>
        </p:nvSpPr>
        <p:spPr/>
        <p:txBody>
          <a:bodyPr/>
          <a:lstStyle/>
          <a:p>
            <a:fld id="{6D72DC05-7D99-704D-987E-FD4BAB94D434}" type="slidenum">
              <a:rPr lang="en-US" smtClean="0"/>
              <a:t>64</a:t>
            </a:fld>
            <a:endParaRPr lang="en-US"/>
          </a:p>
        </p:txBody>
      </p:sp>
      <p:pic>
        <p:nvPicPr>
          <p:cNvPr id="1026" name="Picture 2" descr="Java SE Application Design With MVC">
            <a:extLst>
              <a:ext uri="{FF2B5EF4-FFF2-40B4-BE49-F238E27FC236}">
                <a16:creationId xmlns:a16="http://schemas.microsoft.com/office/drawing/2014/main" id="{099491E2-C12B-D847-A5C6-BE4C225B8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88" y="1825625"/>
            <a:ext cx="6326024" cy="442821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8CF568A-04A5-5044-96DC-966F54AABCE2}"/>
              </a:ext>
            </a:extLst>
          </p:cNvPr>
          <p:cNvCxnSpPr>
            <a:cxnSpLocks/>
          </p:cNvCxnSpPr>
          <p:nvPr/>
        </p:nvCxnSpPr>
        <p:spPr>
          <a:xfrm>
            <a:off x="2209800" y="2364828"/>
            <a:ext cx="2393731" cy="106417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3E9254B-4BFB-A745-A2D7-BCCD9D0C438F}"/>
              </a:ext>
            </a:extLst>
          </p:cNvPr>
          <p:cNvSpPr txBox="1"/>
          <p:nvPr/>
        </p:nvSpPr>
        <p:spPr>
          <a:xfrm>
            <a:off x="1229710" y="1965434"/>
            <a:ext cx="1867306" cy="369332"/>
          </a:xfrm>
          <a:prstGeom prst="rect">
            <a:avLst/>
          </a:prstGeom>
          <a:noFill/>
        </p:spPr>
        <p:txBody>
          <a:bodyPr wrap="none" rtlCol="0">
            <a:spAutoFit/>
          </a:bodyPr>
          <a:lstStyle/>
          <a:p>
            <a:r>
              <a:rPr lang="en-US" dirty="0">
                <a:solidFill>
                  <a:srgbClr val="FF0000"/>
                </a:solidFill>
              </a:rPr>
              <a:t>What is this? O_O</a:t>
            </a:r>
          </a:p>
        </p:txBody>
      </p:sp>
    </p:spTree>
    <p:extLst>
      <p:ext uri="{BB962C8B-B14F-4D97-AF65-F5344CB8AC3E}">
        <p14:creationId xmlns:p14="http://schemas.microsoft.com/office/powerpoint/2010/main" val="38222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CF6D-D994-4849-B7B8-9D3E98D1ECBC}"/>
              </a:ext>
            </a:extLst>
          </p:cNvPr>
          <p:cNvSpPr>
            <a:spLocks noGrp="1"/>
          </p:cNvSpPr>
          <p:nvPr>
            <p:ph type="title"/>
          </p:nvPr>
        </p:nvSpPr>
        <p:spPr/>
        <p:txBody>
          <a:bodyPr/>
          <a:lstStyle/>
          <a:p>
            <a:r>
              <a:rPr lang="en-US" dirty="0"/>
              <a:t>MVC: My view</a:t>
            </a:r>
          </a:p>
        </p:txBody>
      </p:sp>
      <p:sp>
        <p:nvSpPr>
          <p:cNvPr id="4" name="Date Placeholder 3">
            <a:extLst>
              <a:ext uri="{FF2B5EF4-FFF2-40B4-BE49-F238E27FC236}">
                <a16:creationId xmlns:a16="http://schemas.microsoft.com/office/drawing/2014/main" id="{3C785435-18A5-D949-94B2-988FCF0B0B0E}"/>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659102E8-0E01-3C4D-9AF1-B469B5C8C558}"/>
              </a:ext>
            </a:extLst>
          </p:cNvPr>
          <p:cNvSpPr>
            <a:spLocks noGrp="1"/>
          </p:cNvSpPr>
          <p:nvPr>
            <p:ph type="sldNum" sz="quarter" idx="12"/>
          </p:nvPr>
        </p:nvSpPr>
        <p:spPr/>
        <p:txBody>
          <a:bodyPr/>
          <a:lstStyle/>
          <a:p>
            <a:fld id="{6D72DC05-7D99-704D-987E-FD4BAB94D434}" type="slidenum">
              <a:rPr lang="en-US" smtClean="0"/>
              <a:t>65</a:t>
            </a:fld>
            <a:endParaRPr lang="en-US"/>
          </a:p>
        </p:txBody>
      </p:sp>
      <p:pic>
        <p:nvPicPr>
          <p:cNvPr id="6" name="Picture 5">
            <a:extLst>
              <a:ext uri="{FF2B5EF4-FFF2-40B4-BE49-F238E27FC236}">
                <a16:creationId xmlns:a16="http://schemas.microsoft.com/office/drawing/2014/main" id="{D56FC142-D404-1B4C-A167-2CC8DAE13EAD}"/>
              </a:ext>
            </a:extLst>
          </p:cNvPr>
          <p:cNvPicPr>
            <a:picLocks noChangeAspect="1"/>
          </p:cNvPicPr>
          <p:nvPr/>
        </p:nvPicPr>
        <p:blipFill>
          <a:blip r:embed="rId2"/>
          <a:stretch>
            <a:fillRect/>
          </a:stretch>
        </p:blipFill>
        <p:spPr>
          <a:xfrm>
            <a:off x="838200" y="2213769"/>
            <a:ext cx="10655300" cy="3619500"/>
          </a:xfrm>
          <a:prstGeom prst="rect">
            <a:avLst/>
          </a:prstGeom>
        </p:spPr>
      </p:pic>
    </p:spTree>
    <p:extLst>
      <p:ext uri="{BB962C8B-B14F-4D97-AF65-F5344CB8AC3E}">
        <p14:creationId xmlns:p14="http://schemas.microsoft.com/office/powerpoint/2010/main" val="3248833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73EB2-162D-784F-A6E8-07690E9387E8}"/>
              </a:ext>
            </a:extLst>
          </p:cNvPr>
          <p:cNvSpPr>
            <a:spLocks noGrp="1"/>
          </p:cNvSpPr>
          <p:nvPr>
            <p:ph type="title"/>
          </p:nvPr>
        </p:nvSpPr>
        <p:spPr/>
        <p:txBody>
          <a:bodyPr/>
          <a:lstStyle/>
          <a:p>
            <a:r>
              <a:rPr lang="en-US" dirty="0"/>
              <a:t>MVC: My view</a:t>
            </a:r>
          </a:p>
        </p:txBody>
      </p:sp>
      <p:sp>
        <p:nvSpPr>
          <p:cNvPr id="3" name="Content Placeholder 2">
            <a:extLst>
              <a:ext uri="{FF2B5EF4-FFF2-40B4-BE49-F238E27FC236}">
                <a16:creationId xmlns:a16="http://schemas.microsoft.com/office/drawing/2014/main" id="{A8A31A53-29D4-DE4D-A642-0C904A938C91}"/>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a:t>Controller is responsible for:</a:t>
            </a:r>
          </a:p>
          <a:p>
            <a:pPr lvl="1">
              <a:buFontTx/>
              <a:buChar char="-"/>
            </a:pPr>
            <a:r>
              <a:rPr lang="en-US" dirty="0"/>
              <a:t>Parsing &amp; validating input</a:t>
            </a:r>
          </a:p>
          <a:p>
            <a:pPr lvl="1">
              <a:buFontTx/>
              <a:buChar char="-"/>
            </a:pPr>
            <a:r>
              <a:rPr lang="en-US" dirty="0"/>
              <a:t>Calling methods from business logic to construct data object</a:t>
            </a:r>
          </a:p>
          <a:p>
            <a:pPr lvl="1">
              <a:buFontTx/>
              <a:buChar char="-"/>
            </a:pPr>
            <a:r>
              <a:rPr lang="en-US" dirty="0"/>
              <a:t>Selecting template and passing it constructed data object</a:t>
            </a:r>
          </a:p>
          <a:p>
            <a:pPr marL="514350" indent="-514350">
              <a:buFont typeface="+mj-lt"/>
              <a:buAutoNum type="arabicPeriod"/>
            </a:pPr>
            <a:r>
              <a:rPr lang="en-US" dirty="0"/>
              <a:t>Data is a pure representation of the data needed to render presentation</a:t>
            </a:r>
          </a:p>
          <a:p>
            <a:pPr lvl="1">
              <a:buFontTx/>
              <a:buChar char="-"/>
            </a:pPr>
            <a:r>
              <a:rPr lang="en-US" dirty="0"/>
              <a:t>Data object contains only the part of business logic which does not require input/output operation, i.e. no reading from database </a:t>
            </a:r>
          </a:p>
          <a:p>
            <a:pPr marL="514350" indent="-514350">
              <a:buFont typeface="+mj-lt"/>
              <a:buAutoNum type="arabicPeriod"/>
            </a:pPr>
            <a:r>
              <a:rPr lang="en-US" dirty="0"/>
              <a:t>Business logic is responsible for doing actual job, i.e. it receives parameters in a ”strongly typed” way, so it can be reused in other parts of the system independent of HTTP nature of the service</a:t>
            </a:r>
          </a:p>
          <a:p>
            <a:pPr lvl="1">
              <a:buFontTx/>
              <a:buChar char="-"/>
            </a:pPr>
            <a:r>
              <a:rPr lang="en-US" dirty="0"/>
              <a:t>It is ok to put some business logic into controller but be ready that you will not be able to reuse the logic in other parts of the system</a:t>
            </a:r>
          </a:p>
          <a:p>
            <a:pPr lvl="1">
              <a:buFontTx/>
              <a:buChar char="-"/>
            </a:pPr>
            <a:r>
              <a:rPr lang="en-US" dirty="0"/>
              <a:t>But if you want to reuse it is simply creating another class with “strongly typed params” and copy/pasting the code there with very small changes</a:t>
            </a:r>
          </a:p>
        </p:txBody>
      </p:sp>
      <p:sp>
        <p:nvSpPr>
          <p:cNvPr id="4" name="Date Placeholder 3">
            <a:extLst>
              <a:ext uri="{FF2B5EF4-FFF2-40B4-BE49-F238E27FC236}">
                <a16:creationId xmlns:a16="http://schemas.microsoft.com/office/drawing/2014/main" id="{0688D815-3296-3F41-8074-ED59F2418B0F}"/>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5C4B3A09-3EBE-4346-A5B7-F0684EF918D2}"/>
              </a:ext>
            </a:extLst>
          </p:cNvPr>
          <p:cNvSpPr>
            <a:spLocks noGrp="1"/>
          </p:cNvSpPr>
          <p:nvPr>
            <p:ph type="sldNum" sz="quarter" idx="12"/>
          </p:nvPr>
        </p:nvSpPr>
        <p:spPr/>
        <p:txBody>
          <a:bodyPr/>
          <a:lstStyle/>
          <a:p>
            <a:fld id="{6D72DC05-7D99-704D-987E-FD4BAB94D434}" type="slidenum">
              <a:rPr lang="en-US" smtClean="0"/>
              <a:t>66</a:t>
            </a:fld>
            <a:endParaRPr lang="en-US"/>
          </a:p>
        </p:txBody>
      </p:sp>
    </p:spTree>
    <p:extLst>
      <p:ext uri="{BB962C8B-B14F-4D97-AF65-F5344CB8AC3E}">
        <p14:creationId xmlns:p14="http://schemas.microsoft.com/office/powerpoint/2010/main" val="1217144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8DEA3BB-AA92-DF4D-95BE-D0326295A456}"/>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E1C78DC9-2D33-D446-A2D5-5A1C434B127B}"/>
              </a:ext>
            </a:extLst>
          </p:cNvPr>
          <p:cNvSpPr>
            <a:spLocks noGrp="1"/>
          </p:cNvSpPr>
          <p:nvPr>
            <p:ph type="sldNum" sz="quarter" idx="12"/>
          </p:nvPr>
        </p:nvSpPr>
        <p:spPr/>
        <p:txBody>
          <a:bodyPr/>
          <a:lstStyle/>
          <a:p>
            <a:fld id="{6D72DC05-7D99-704D-987E-FD4BAB94D434}" type="slidenum">
              <a:rPr lang="en-US" smtClean="0"/>
              <a:t>67</a:t>
            </a:fld>
            <a:endParaRPr lang="en-US"/>
          </a:p>
        </p:txBody>
      </p:sp>
      <p:pic>
        <p:nvPicPr>
          <p:cNvPr id="6" name="Picture 5">
            <a:extLst>
              <a:ext uri="{FF2B5EF4-FFF2-40B4-BE49-F238E27FC236}">
                <a16:creationId xmlns:a16="http://schemas.microsoft.com/office/drawing/2014/main" id="{8D630E86-F46A-F245-A6E6-3D24FB2642C7}"/>
              </a:ext>
            </a:extLst>
          </p:cNvPr>
          <p:cNvPicPr>
            <a:picLocks noChangeAspect="1"/>
          </p:cNvPicPr>
          <p:nvPr/>
        </p:nvPicPr>
        <p:blipFill>
          <a:blip r:embed="rId2"/>
          <a:stretch>
            <a:fillRect/>
          </a:stretch>
        </p:blipFill>
        <p:spPr>
          <a:xfrm>
            <a:off x="1504627" y="0"/>
            <a:ext cx="9182746" cy="6858000"/>
          </a:xfrm>
          <a:prstGeom prst="rect">
            <a:avLst/>
          </a:prstGeom>
        </p:spPr>
      </p:pic>
    </p:spTree>
    <p:extLst>
      <p:ext uri="{BB962C8B-B14F-4D97-AF65-F5344CB8AC3E}">
        <p14:creationId xmlns:p14="http://schemas.microsoft.com/office/powerpoint/2010/main" val="1464563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8CCD6B-F33E-214C-9D4F-824330DB3B19}"/>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78A9BD96-2666-1A4A-8902-9B9978E47FE8}"/>
              </a:ext>
            </a:extLst>
          </p:cNvPr>
          <p:cNvSpPr>
            <a:spLocks noGrp="1"/>
          </p:cNvSpPr>
          <p:nvPr>
            <p:ph type="sldNum" sz="quarter" idx="12"/>
          </p:nvPr>
        </p:nvSpPr>
        <p:spPr/>
        <p:txBody>
          <a:bodyPr/>
          <a:lstStyle/>
          <a:p>
            <a:fld id="{6D72DC05-7D99-704D-987E-FD4BAB94D434}" type="slidenum">
              <a:rPr lang="en-US" smtClean="0"/>
              <a:t>68</a:t>
            </a:fld>
            <a:endParaRPr lang="en-US"/>
          </a:p>
        </p:txBody>
      </p:sp>
      <p:pic>
        <p:nvPicPr>
          <p:cNvPr id="6" name="Picture 5">
            <a:extLst>
              <a:ext uri="{FF2B5EF4-FFF2-40B4-BE49-F238E27FC236}">
                <a16:creationId xmlns:a16="http://schemas.microsoft.com/office/drawing/2014/main" id="{93A2D46A-8932-BC4F-A7DC-4C592046EA3E}"/>
              </a:ext>
            </a:extLst>
          </p:cNvPr>
          <p:cNvPicPr>
            <a:picLocks noChangeAspect="1"/>
          </p:cNvPicPr>
          <p:nvPr/>
        </p:nvPicPr>
        <p:blipFill>
          <a:blip r:embed="rId3"/>
          <a:stretch>
            <a:fillRect/>
          </a:stretch>
        </p:blipFill>
        <p:spPr>
          <a:xfrm>
            <a:off x="1496832" y="0"/>
            <a:ext cx="9198336" cy="6858000"/>
          </a:xfrm>
          <a:prstGeom prst="rect">
            <a:avLst/>
          </a:prstGeom>
        </p:spPr>
      </p:pic>
    </p:spTree>
    <p:extLst>
      <p:ext uri="{BB962C8B-B14F-4D97-AF65-F5344CB8AC3E}">
        <p14:creationId xmlns:p14="http://schemas.microsoft.com/office/powerpoint/2010/main" val="1336290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6B4A-C8B1-3D49-8CAA-DEC6D425BE45}"/>
              </a:ext>
            </a:extLst>
          </p:cNvPr>
          <p:cNvSpPr>
            <a:spLocks noGrp="1"/>
          </p:cNvSpPr>
          <p:nvPr>
            <p:ph type="title"/>
          </p:nvPr>
        </p:nvSpPr>
        <p:spPr/>
        <p:txBody>
          <a:bodyPr/>
          <a:lstStyle/>
          <a:p>
            <a:r>
              <a:rPr lang="en-US" dirty="0"/>
              <a:t>The most common design</a:t>
            </a:r>
          </a:p>
        </p:txBody>
      </p:sp>
      <p:sp>
        <p:nvSpPr>
          <p:cNvPr id="4" name="Date Placeholder 3">
            <a:extLst>
              <a:ext uri="{FF2B5EF4-FFF2-40B4-BE49-F238E27FC236}">
                <a16:creationId xmlns:a16="http://schemas.microsoft.com/office/drawing/2014/main" id="{4A183212-E644-5543-8598-9314247CAEA9}"/>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2E003F18-907A-BB47-B05C-C35BE46B7BB1}"/>
              </a:ext>
            </a:extLst>
          </p:cNvPr>
          <p:cNvSpPr>
            <a:spLocks noGrp="1"/>
          </p:cNvSpPr>
          <p:nvPr>
            <p:ph type="sldNum" sz="quarter" idx="12"/>
          </p:nvPr>
        </p:nvSpPr>
        <p:spPr/>
        <p:txBody>
          <a:bodyPr/>
          <a:lstStyle/>
          <a:p>
            <a:fld id="{6D72DC05-7D99-704D-987E-FD4BAB94D434}" type="slidenum">
              <a:rPr lang="en-US" smtClean="0"/>
              <a:t>69</a:t>
            </a:fld>
            <a:endParaRPr lang="en-US"/>
          </a:p>
        </p:txBody>
      </p:sp>
      <p:graphicFrame>
        <p:nvGraphicFramePr>
          <p:cNvPr id="6" name="Table 6">
            <a:extLst>
              <a:ext uri="{FF2B5EF4-FFF2-40B4-BE49-F238E27FC236}">
                <a16:creationId xmlns:a16="http://schemas.microsoft.com/office/drawing/2014/main" id="{225E4F3B-AB05-9D46-9D54-8C25ECB556DD}"/>
              </a:ext>
            </a:extLst>
          </p:cNvPr>
          <p:cNvGraphicFramePr>
            <a:graphicFrameLocks noGrp="1"/>
          </p:cNvGraphicFramePr>
          <p:nvPr>
            <p:extLst>
              <p:ext uri="{D42A27DB-BD31-4B8C-83A1-F6EECF244321}">
                <p14:modId xmlns:p14="http://schemas.microsoft.com/office/powerpoint/2010/main" val="3104750914"/>
              </p:ext>
            </p:extLst>
          </p:nvPr>
        </p:nvGraphicFramePr>
        <p:xfrm>
          <a:off x="2032000" y="1870841"/>
          <a:ext cx="8128000" cy="448551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220559887"/>
                    </a:ext>
                  </a:extLst>
                </a:gridCol>
              </a:tblGrid>
              <a:tr h="1495170">
                <a:tc>
                  <a:txBody>
                    <a:bodyPr/>
                    <a:lstStyle/>
                    <a:p>
                      <a:pPr algn="ctr"/>
                      <a:r>
                        <a:rPr lang="en-US" sz="2800" dirty="0"/>
                        <a:t>Controller</a:t>
                      </a:r>
                    </a:p>
                    <a:p>
                      <a:pPr algn="ctr"/>
                      <a:r>
                        <a:rPr lang="en-US" dirty="0"/>
                        <a:t>Parse input &amp; validate</a:t>
                      </a:r>
                    </a:p>
                    <a:p>
                      <a:pPr algn="ctr"/>
                      <a:r>
                        <a:rPr lang="en-US" dirty="0"/>
                        <a:t>Pass the input to ”business logic” layer</a:t>
                      </a:r>
                    </a:p>
                    <a:p>
                      <a:pPr algn="ctr"/>
                      <a:r>
                        <a:rPr lang="en-US" dirty="0"/>
                        <a:t>Output result</a:t>
                      </a:r>
                    </a:p>
                  </a:txBody>
                  <a:tcPr/>
                </a:tc>
                <a:extLst>
                  <a:ext uri="{0D108BD9-81ED-4DB2-BD59-A6C34878D82A}">
                    <a16:rowId xmlns:a16="http://schemas.microsoft.com/office/drawing/2014/main" val="3046100333"/>
                  </a:ext>
                </a:extLst>
              </a:tr>
              <a:tr h="1495170">
                <a:tc>
                  <a:txBody>
                    <a:bodyPr/>
                    <a:lstStyle/>
                    <a:p>
                      <a:pPr algn="ctr"/>
                      <a:r>
                        <a:rPr lang="en-US" sz="2800" dirty="0"/>
                        <a:t>Business logic</a:t>
                      </a:r>
                    </a:p>
                    <a:p>
                      <a:pPr algn="ctr"/>
                      <a:r>
                        <a:rPr lang="en-US" dirty="0"/>
                        <a:t>Do the job</a:t>
                      </a:r>
                    </a:p>
                  </a:txBody>
                  <a:tcPr/>
                </a:tc>
                <a:extLst>
                  <a:ext uri="{0D108BD9-81ED-4DB2-BD59-A6C34878D82A}">
                    <a16:rowId xmlns:a16="http://schemas.microsoft.com/office/drawing/2014/main" val="3864515808"/>
                  </a:ext>
                </a:extLst>
              </a:tr>
              <a:tr h="1495170">
                <a:tc>
                  <a:txBody>
                    <a:bodyPr/>
                    <a:lstStyle/>
                    <a:p>
                      <a:pPr algn="ctr"/>
                      <a:r>
                        <a:rPr lang="en-US" sz="2800" dirty="0"/>
                        <a:t>Data Access</a:t>
                      </a:r>
                    </a:p>
                    <a:p>
                      <a:pPr algn="ctr"/>
                      <a:r>
                        <a:rPr lang="en-US" dirty="0"/>
                        <a:t>Hide storage implementation details</a:t>
                      </a:r>
                    </a:p>
                    <a:p>
                      <a:pPr algn="ctr"/>
                      <a:r>
                        <a:rPr lang="en-US" dirty="0"/>
                        <a:t>Return data in form of objects</a:t>
                      </a:r>
                    </a:p>
                  </a:txBody>
                  <a:tcPr/>
                </a:tc>
                <a:extLst>
                  <a:ext uri="{0D108BD9-81ED-4DB2-BD59-A6C34878D82A}">
                    <a16:rowId xmlns:a16="http://schemas.microsoft.com/office/drawing/2014/main" val="3861081280"/>
                  </a:ext>
                </a:extLst>
              </a:tr>
            </a:tbl>
          </a:graphicData>
        </a:graphic>
      </p:graphicFrame>
    </p:spTree>
    <p:extLst>
      <p:ext uri="{BB962C8B-B14F-4D97-AF65-F5344CB8AC3E}">
        <p14:creationId xmlns:p14="http://schemas.microsoft.com/office/powerpoint/2010/main" val="4226600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80EA-2D54-5B40-847D-7FBBE36184B2}"/>
              </a:ext>
            </a:extLst>
          </p:cNvPr>
          <p:cNvSpPr>
            <a:spLocks noGrp="1"/>
          </p:cNvSpPr>
          <p:nvPr>
            <p:ph type="title"/>
          </p:nvPr>
        </p:nvSpPr>
        <p:spPr/>
        <p:txBody>
          <a:bodyPr/>
          <a:lstStyle/>
          <a:p>
            <a:r>
              <a:rPr lang="en-US" dirty="0"/>
              <a:t>Coupling/Decoupling</a:t>
            </a:r>
          </a:p>
        </p:txBody>
      </p:sp>
      <p:sp>
        <p:nvSpPr>
          <p:cNvPr id="3" name="Content Placeholder 2">
            <a:extLst>
              <a:ext uri="{FF2B5EF4-FFF2-40B4-BE49-F238E27FC236}">
                <a16:creationId xmlns:a16="http://schemas.microsoft.com/office/drawing/2014/main" id="{0B944C9D-C500-8A45-A3C6-0934D7DE6D5E}"/>
              </a:ext>
            </a:extLst>
          </p:cNvPr>
          <p:cNvSpPr>
            <a:spLocks noGrp="1"/>
          </p:cNvSpPr>
          <p:nvPr>
            <p:ph idx="1"/>
          </p:nvPr>
        </p:nvSpPr>
        <p:spPr/>
        <p:txBody>
          <a:bodyPr>
            <a:normAutofit/>
          </a:bodyPr>
          <a:lstStyle/>
          <a:p>
            <a:r>
              <a:rPr lang="en-US" dirty="0"/>
              <a:t>Decoupling is a technique of partitioning a system into independent, self-sufficient elements.</a:t>
            </a:r>
          </a:p>
          <a:p>
            <a:r>
              <a:rPr lang="en-US" dirty="0"/>
              <a:t>Pros:</a:t>
            </a:r>
          </a:p>
          <a:p>
            <a:pPr lvl="1"/>
            <a:r>
              <a:rPr lang="en-US" dirty="0"/>
              <a:t>easier to make certain classes of changes</a:t>
            </a:r>
          </a:p>
          <a:p>
            <a:r>
              <a:rPr lang="en-US" dirty="0"/>
              <a:t>Cons:</a:t>
            </a:r>
          </a:p>
          <a:p>
            <a:pPr lvl="1"/>
            <a:r>
              <a:rPr lang="en-US" dirty="0"/>
              <a:t>can inhibit performance</a:t>
            </a:r>
          </a:p>
          <a:p>
            <a:pPr lvl="1"/>
            <a:r>
              <a:rPr lang="en-US" dirty="0"/>
              <a:t>can make determinism difficult to achieve</a:t>
            </a:r>
          </a:p>
          <a:p>
            <a:pPr lvl="1"/>
            <a:r>
              <a:rPr lang="en-US" dirty="0"/>
              <a:t>often results in larger code base</a:t>
            </a:r>
          </a:p>
          <a:p>
            <a:pPr lvl="1"/>
            <a:r>
              <a:rPr lang="en-US" dirty="0"/>
              <a:t>may result in inter-element communication complexity</a:t>
            </a:r>
          </a:p>
          <a:p>
            <a:pPr lvl="1"/>
            <a:r>
              <a:rPr lang="en-US" dirty="0"/>
              <a:t>security can be a challenge because of exposed inter-element communication</a:t>
            </a:r>
          </a:p>
        </p:txBody>
      </p:sp>
      <p:sp>
        <p:nvSpPr>
          <p:cNvPr id="4" name="Date Placeholder 3">
            <a:extLst>
              <a:ext uri="{FF2B5EF4-FFF2-40B4-BE49-F238E27FC236}">
                <a16:creationId xmlns:a16="http://schemas.microsoft.com/office/drawing/2014/main" id="{D7F02F46-530A-CF4D-9C98-4F2A30E92A13}"/>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523B58B1-3E35-DC43-B2D8-3E87CDF123FE}"/>
              </a:ext>
            </a:extLst>
          </p:cNvPr>
          <p:cNvSpPr>
            <a:spLocks noGrp="1"/>
          </p:cNvSpPr>
          <p:nvPr>
            <p:ph type="sldNum" sz="quarter" idx="12"/>
          </p:nvPr>
        </p:nvSpPr>
        <p:spPr/>
        <p:txBody>
          <a:bodyPr/>
          <a:lstStyle/>
          <a:p>
            <a:fld id="{6D72DC05-7D99-704D-987E-FD4BAB94D434}" type="slidenum">
              <a:rPr lang="en-US" smtClean="0"/>
              <a:t>70</a:t>
            </a:fld>
            <a:endParaRPr lang="en-US"/>
          </a:p>
        </p:txBody>
      </p:sp>
    </p:spTree>
    <p:extLst>
      <p:ext uri="{BB962C8B-B14F-4D97-AF65-F5344CB8AC3E}">
        <p14:creationId xmlns:p14="http://schemas.microsoft.com/office/powerpoint/2010/main" val="43642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C3F-470F-7B46-B083-2B52746267DA}"/>
              </a:ext>
            </a:extLst>
          </p:cNvPr>
          <p:cNvSpPr>
            <a:spLocks noGrp="1"/>
          </p:cNvSpPr>
          <p:nvPr>
            <p:ph type="title"/>
          </p:nvPr>
        </p:nvSpPr>
        <p:spPr/>
        <p:txBody>
          <a:bodyPr/>
          <a:lstStyle/>
          <a:p>
            <a:r>
              <a:rPr lang="en-US" dirty="0"/>
              <a:t>What is software architecture?</a:t>
            </a:r>
          </a:p>
        </p:txBody>
      </p:sp>
      <p:sp>
        <p:nvSpPr>
          <p:cNvPr id="3" name="Content Placeholder 2">
            <a:extLst>
              <a:ext uri="{FF2B5EF4-FFF2-40B4-BE49-F238E27FC236}">
                <a16:creationId xmlns:a16="http://schemas.microsoft.com/office/drawing/2014/main" id="{510E7A8B-6B2A-7641-B7F6-4D2CFF4CB853}"/>
              </a:ext>
            </a:extLst>
          </p:cNvPr>
          <p:cNvSpPr>
            <a:spLocks noGrp="1"/>
          </p:cNvSpPr>
          <p:nvPr>
            <p:ph idx="1"/>
          </p:nvPr>
        </p:nvSpPr>
        <p:spPr/>
        <p:txBody>
          <a:bodyPr>
            <a:normAutofit fontScale="92500" lnSpcReduction="20000"/>
          </a:bodyPr>
          <a:lstStyle/>
          <a:p>
            <a:pPr marL="0" indent="0">
              <a:buNone/>
            </a:pPr>
            <a:r>
              <a:rPr lang="en-US" dirty="0"/>
              <a:t>Another reason why do you need to learn about software architecture is because of </a:t>
            </a:r>
            <a:r>
              <a:rPr lang="en-US" b="1" dirty="0"/>
              <a:t>System Design interviews</a:t>
            </a:r>
            <a:r>
              <a:rPr lang="en-US" dirty="0"/>
              <a:t>.</a:t>
            </a:r>
          </a:p>
          <a:p>
            <a:pPr marL="0" indent="0">
              <a:buNone/>
            </a:pPr>
            <a:endParaRPr lang="en-US" dirty="0"/>
          </a:p>
          <a:p>
            <a:pPr marL="0" indent="0">
              <a:buNone/>
            </a:pPr>
            <a:r>
              <a:rPr lang="en-US" dirty="0"/>
              <a:t>Usually you are given very vague definition of a problem. Example:</a:t>
            </a:r>
          </a:p>
          <a:p>
            <a:pPr>
              <a:buFontTx/>
              <a:buChar char="-"/>
            </a:pPr>
            <a:r>
              <a:rPr lang="en-US" dirty="0"/>
              <a:t>Design </a:t>
            </a:r>
            <a:r>
              <a:rPr lang="en-US" dirty="0" err="1"/>
              <a:t>url</a:t>
            </a:r>
            <a:r>
              <a:rPr lang="en-US" dirty="0"/>
              <a:t> shortener service</a:t>
            </a:r>
          </a:p>
          <a:p>
            <a:pPr>
              <a:buFontTx/>
              <a:buChar char="-"/>
            </a:pPr>
            <a:r>
              <a:rPr lang="en-US" dirty="0"/>
              <a:t>Design a web crawler</a:t>
            </a:r>
          </a:p>
          <a:p>
            <a:pPr>
              <a:buFontTx/>
              <a:buChar char="-"/>
            </a:pPr>
            <a:r>
              <a:rPr lang="en-US" dirty="0"/>
              <a:t>Design Facebook newsfeed</a:t>
            </a:r>
          </a:p>
          <a:p>
            <a:pPr>
              <a:buFontTx/>
              <a:buChar char="-"/>
            </a:pPr>
            <a:endParaRPr lang="en-US" dirty="0"/>
          </a:p>
          <a:p>
            <a:pPr marL="0" indent="0">
              <a:buNone/>
            </a:pPr>
            <a:r>
              <a:rPr lang="en-US" dirty="0"/>
              <a:t>Your goal:</a:t>
            </a:r>
          </a:p>
          <a:p>
            <a:pPr>
              <a:buFontTx/>
              <a:buChar char="-"/>
            </a:pPr>
            <a:r>
              <a:rPr lang="en-US" dirty="0"/>
              <a:t>Gather and refine requirements</a:t>
            </a:r>
          </a:p>
          <a:p>
            <a:pPr>
              <a:buFontTx/>
              <a:buChar char="-"/>
            </a:pPr>
            <a:r>
              <a:rPr lang="en-US" dirty="0"/>
              <a:t>Design and analyze a solution that satisfies the requirements</a:t>
            </a:r>
          </a:p>
        </p:txBody>
      </p:sp>
      <p:sp>
        <p:nvSpPr>
          <p:cNvPr id="4" name="Date Placeholder 3">
            <a:extLst>
              <a:ext uri="{FF2B5EF4-FFF2-40B4-BE49-F238E27FC236}">
                <a16:creationId xmlns:a16="http://schemas.microsoft.com/office/drawing/2014/main" id="{C86B9B24-680F-3F4E-882F-6A5D27E7CB5A}"/>
              </a:ext>
            </a:extLst>
          </p:cNvPr>
          <p:cNvSpPr>
            <a:spLocks noGrp="1"/>
          </p:cNvSpPr>
          <p:nvPr>
            <p:ph type="dt" sz="half" idx="10"/>
          </p:nvPr>
        </p:nvSpPr>
        <p:spPr/>
        <p:txBody>
          <a:bodyPr/>
          <a:lstStyle/>
          <a:p>
            <a:fld id="{E074E319-8337-6F4D-B371-A26816224D57}" type="datetime1">
              <a:rPr lang="en-US" smtClean="0"/>
              <a:t>11/13/20</a:t>
            </a:fld>
            <a:endParaRPr lang="en-US"/>
          </a:p>
        </p:txBody>
      </p:sp>
      <p:sp>
        <p:nvSpPr>
          <p:cNvPr id="5" name="Slide Number Placeholder 4">
            <a:extLst>
              <a:ext uri="{FF2B5EF4-FFF2-40B4-BE49-F238E27FC236}">
                <a16:creationId xmlns:a16="http://schemas.microsoft.com/office/drawing/2014/main" id="{B31FCD07-B754-0245-90F6-3C7C12525811}"/>
              </a:ext>
            </a:extLst>
          </p:cNvPr>
          <p:cNvSpPr>
            <a:spLocks noGrp="1"/>
          </p:cNvSpPr>
          <p:nvPr>
            <p:ph type="sldNum" sz="quarter" idx="12"/>
          </p:nvPr>
        </p:nvSpPr>
        <p:spPr/>
        <p:txBody>
          <a:bodyPr/>
          <a:lstStyle/>
          <a:p>
            <a:fld id="{6D72DC05-7D99-704D-987E-FD4BAB94D434}" type="slidenum">
              <a:rPr lang="en-US" smtClean="0"/>
              <a:t>8</a:t>
            </a:fld>
            <a:endParaRPr lang="en-US"/>
          </a:p>
        </p:txBody>
      </p:sp>
    </p:spTree>
    <p:extLst>
      <p:ext uri="{BB962C8B-B14F-4D97-AF65-F5344CB8AC3E}">
        <p14:creationId xmlns:p14="http://schemas.microsoft.com/office/powerpoint/2010/main" val="77956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80EA-2D54-5B40-847D-7FBBE36184B2}"/>
              </a:ext>
            </a:extLst>
          </p:cNvPr>
          <p:cNvSpPr>
            <a:spLocks noGrp="1"/>
          </p:cNvSpPr>
          <p:nvPr>
            <p:ph type="title"/>
          </p:nvPr>
        </p:nvSpPr>
        <p:spPr/>
        <p:txBody>
          <a:bodyPr/>
          <a:lstStyle/>
          <a:p>
            <a:r>
              <a:rPr lang="en-US" dirty="0"/>
              <a:t>Coupling/Decoupling</a:t>
            </a:r>
          </a:p>
        </p:txBody>
      </p:sp>
      <p:sp>
        <p:nvSpPr>
          <p:cNvPr id="3" name="Content Placeholder 2">
            <a:extLst>
              <a:ext uri="{FF2B5EF4-FFF2-40B4-BE49-F238E27FC236}">
                <a16:creationId xmlns:a16="http://schemas.microsoft.com/office/drawing/2014/main" id="{0B944C9D-C500-8A45-A3C6-0934D7DE6D5E}"/>
              </a:ext>
            </a:extLst>
          </p:cNvPr>
          <p:cNvSpPr>
            <a:spLocks noGrp="1"/>
          </p:cNvSpPr>
          <p:nvPr>
            <p:ph idx="1"/>
          </p:nvPr>
        </p:nvSpPr>
        <p:spPr/>
        <p:txBody>
          <a:bodyPr>
            <a:normAutofit/>
          </a:bodyPr>
          <a:lstStyle/>
          <a:p>
            <a:r>
              <a:rPr lang="en-US" dirty="0"/>
              <a:t>Coupling is opposite of decoupling.</a:t>
            </a:r>
          </a:p>
          <a:p>
            <a:r>
              <a:rPr lang="en-US" dirty="0"/>
              <a:t>Pros:</a:t>
            </a:r>
          </a:p>
          <a:p>
            <a:pPr lvl="1"/>
            <a:r>
              <a:rPr lang="en-US" dirty="0"/>
              <a:t>can promotes better/predictable performance </a:t>
            </a:r>
          </a:p>
          <a:p>
            <a:pPr lvl="1"/>
            <a:r>
              <a:rPr lang="en-US" dirty="0"/>
              <a:t>can result in more predictable memory usage and executable footprint</a:t>
            </a:r>
          </a:p>
          <a:p>
            <a:pPr lvl="1"/>
            <a:r>
              <a:rPr lang="en-US" dirty="0"/>
              <a:t>can promote security by reducing inter-element exposure</a:t>
            </a:r>
          </a:p>
          <a:p>
            <a:r>
              <a:rPr lang="en-US" dirty="0"/>
              <a:t>Cons:</a:t>
            </a:r>
          </a:p>
          <a:p>
            <a:pPr lvl="1"/>
            <a:r>
              <a:rPr lang="en-US" dirty="0"/>
              <a:t>inhibits modifiability</a:t>
            </a:r>
          </a:p>
          <a:p>
            <a:pPr lvl="1"/>
            <a:r>
              <a:rPr lang="en-US" dirty="0"/>
              <a:t>may result in monolithic complex software, inhibiting long-term software maintainability</a:t>
            </a:r>
          </a:p>
        </p:txBody>
      </p:sp>
      <p:sp>
        <p:nvSpPr>
          <p:cNvPr id="4" name="Date Placeholder 3">
            <a:extLst>
              <a:ext uri="{FF2B5EF4-FFF2-40B4-BE49-F238E27FC236}">
                <a16:creationId xmlns:a16="http://schemas.microsoft.com/office/drawing/2014/main" id="{D7F02F46-530A-CF4D-9C98-4F2A30E92A13}"/>
              </a:ext>
            </a:extLst>
          </p:cNvPr>
          <p:cNvSpPr>
            <a:spLocks noGrp="1"/>
          </p:cNvSpPr>
          <p:nvPr>
            <p:ph type="dt" sz="half" idx="10"/>
          </p:nvPr>
        </p:nvSpPr>
        <p:spPr/>
        <p:txBody>
          <a:bodyPr/>
          <a:lstStyle/>
          <a:p>
            <a:fld id="{8C49B9C5-CAB5-7944-9DCA-F4EBD3A0EE58}" type="datetime1">
              <a:rPr lang="en-US" smtClean="0"/>
              <a:t>11/14/20</a:t>
            </a:fld>
            <a:endParaRPr lang="en-US"/>
          </a:p>
        </p:txBody>
      </p:sp>
      <p:sp>
        <p:nvSpPr>
          <p:cNvPr id="5" name="Slide Number Placeholder 4">
            <a:extLst>
              <a:ext uri="{FF2B5EF4-FFF2-40B4-BE49-F238E27FC236}">
                <a16:creationId xmlns:a16="http://schemas.microsoft.com/office/drawing/2014/main" id="{523B58B1-3E35-DC43-B2D8-3E87CDF123FE}"/>
              </a:ext>
            </a:extLst>
          </p:cNvPr>
          <p:cNvSpPr>
            <a:spLocks noGrp="1"/>
          </p:cNvSpPr>
          <p:nvPr>
            <p:ph type="sldNum" sz="quarter" idx="12"/>
          </p:nvPr>
        </p:nvSpPr>
        <p:spPr/>
        <p:txBody>
          <a:bodyPr/>
          <a:lstStyle/>
          <a:p>
            <a:fld id="{6D72DC05-7D99-704D-987E-FD4BAB94D434}" type="slidenum">
              <a:rPr lang="en-US" smtClean="0"/>
              <a:t>71</a:t>
            </a:fld>
            <a:endParaRPr lang="en-US"/>
          </a:p>
        </p:txBody>
      </p:sp>
    </p:spTree>
    <p:extLst>
      <p:ext uri="{BB962C8B-B14F-4D97-AF65-F5344CB8AC3E}">
        <p14:creationId xmlns:p14="http://schemas.microsoft.com/office/powerpoint/2010/main" val="2687930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BA9-7A6B-F741-8CD2-3891D79E7F27}"/>
              </a:ext>
            </a:extLst>
          </p:cNvPr>
          <p:cNvSpPr>
            <a:spLocks noGrp="1"/>
          </p:cNvSpPr>
          <p:nvPr>
            <p:ph type="title"/>
          </p:nvPr>
        </p:nvSpPr>
        <p:spPr/>
        <p:txBody>
          <a:bodyPr/>
          <a:lstStyle/>
          <a:p>
            <a:r>
              <a:rPr lang="en-US" dirty="0"/>
              <a:t>Cohesion</a:t>
            </a:r>
          </a:p>
        </p:txBody>
      </p:sp>
      <p:sp>
        <p:nvSpPr>
          <p:cNvPr id="3" name="Content Placeholder 2">
            <a:extLst>
              <a:ext uri="{FF2B5EF4-FFF2-40B4-BE49-F238E27FC236}">
                <a16:creationId xmlns:a16="http://schemas.microsoft.com/office/drawing/2014/main" id="{A002A525-E7F2-8346-B684-626CE0B16E4B}"/>
              </a:ext>
            </a:extLst>
          </p:cNvPr>
          <p:cNvSpPr>
            <a:spLocks noGrp="1"/>
          </p:cNvSpPr>
          <p:nvPr>
            <p:ph idx="1"/>
          </p:nvPr>
        </p:nvSpPr>
        <p:spPr/>
        <p:txBody>
          <a:bodyPr>
            <a:normAutofit fontScale="92500" lnSpcReduction="10000"/>
          </a:bodyPr>
          <a:lstStyle/>
          <a:p>
            <a:r>
              <a:rPr lang="en-US" dirty="0"/>
              <a:t>Cohesion is about how we assign responsibilities to elements.</a:t>
            </a:r>
          </a:p>
          <a:p>
            <a:pPr lvl="1"/>
            <a:r>
              <a:rPr lang="en-US" dirty="0"/>
              <a:t>a highly cohesive structure is one that has a single, or small set of closely related responsibilities allocated to it</a:t>
            </a:r>
          </a:p>
          <a:p>
            <a:pPr lvl="1"/>
            <a:r>
              <a:rPr lang="en-US" dirty="0"/>
              <a:t>systems exhibiting low cohesion distribute individual responsibilities across elements</a:t>
            </a:r>
          </a:p>
          <a:p>
            <a:pPr lvl="1"/>
            <a:r>
              <a:rPr lang="en-US" dirty="0"/>
              <a:t>Cohesion can be applied in each perspective</a:t>
            </a:r>
          </a:p>
          <a:p>
            <a:r>
              <a:rPr lang="en-US" dirty="0"/>
              <a:t>Promoting high cohesion is generally a best design practice</a:t>
            </a:r>
          </a:p>
          <a:p>
            <a:pPr lvl="1"/>
            <a:r>
              <a:rPr lang="en-US" dirty="0"/>
              <a:t>eases construction, test, team alignment, easier to find defects and isolate elements for modification and maintenance.</a:t>
            </a:r>
          </a:p>
          <a:p>
            <a:pPr lvl="1"/>
            <a:r>
              <a:rPr lang="en-US" dirty="0"/>
              <a:t>cohesion can be difficult to maintain in environments where requirements are volatile</a:t>
            </a:r>
          </a:p>
          <a:p>
            <a:r>
              <a:rPr lang="en-US" dirty="0"/>
              <a:t>Cohesion is not just about functional responsibilities, but also quality attribute responsibilities.</a:t>
            </a:r>
          </a:p>
        </p:txBody>
      </p:sp>
      <p:sp>
        <p:nvSpPr>
          <p:cNvPr id="4" name="Date Placeholder 3">
            <a:extLst>
              <a:ext uri="{FF2B5EF4-FFF2-40B4-BE49-F238E27FC236}">
                <a16:creationId xmlns:a16="http://schemas.microsoft.com/office/drawing/2014/main" id="{0D45C2EC-B51E-3248-B6CC-E797794CD1E5}"/>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6AEE31B8-C5A9-404B-86DF-329EB1122FCC}"/>
              </a:ext>
            </a:extLst>
          </p:cNvPr>
          <p:cNvSpPr>
            <a:spLocks noGrp="1"/>
          </p:cNvSpPr>
          <p:nvPr>
            <p:ph type="sldNum" sz="quarter" idx="12"/>
          </p:nvPr>
        </p:nvSpPr>
        <p:spPr/>
        <p:txBody>
          <a:bodyPr/>
          <a:lstStyle/>
          <a:p>
            <a:fld id="{6D72DC05-7D99-704D-987E-FD4BAB94D434}" type="slidenum">
              <a:rPr lang="en-US" smtClean="0"/>
              <a:t>72</a:t>
            </a:fld>
            <a:endParaRPr lang="en-US"/>
          </a:p>
        </p:txBody>
      </p:sp>
    </p:spTree>
    <p:extLst>
      <p:ext uri="{BB962C8B-B14F-4D97-AF65-F5344CB8AC3E}">
        <p14:creationId xmlns:p14="http://schemas.microsoft.com/office/powerpoint/2010/main" val="12606850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7B02-919F-0041-B7D4-F6F2FEDFA9F7}"/>
              </a:ext>
            </a:extLst>
          </p:cNvPr>
          <p:cNvSpPr>
            <a:spLocks noGrp="1"/>
          </p:cNvSpPr>
          <p:nvPr>
            <p:ph type="title"/>
          </p:nvPr>
        </p:nvSpPr>
        <p:spPr/>
        <p:txBody>
          <a:bodyPr/>
          <a:lstStyle/>
          <a:p>
            <a:r>
              <a:rPr lang="en-US" dirty="0"/>
              <a:t>Documenting Software Architecture</a:t>
            </a:r>
          </a:p>
        </p:txBody>
      </p:sp>
      <p:sp>
        <p:nvSpPr>
          <p:cNvPr id="3" name="Text Placeholder 2">
            <a:extLst>
              <a:ext uri="{FF2B5EF4-FFF2-40B4-BE49-F238E27FC236}">
                <a16:creationId xmlns:a16="http://schemas.microsoft.com/office/drawing/2014/main" id="{3C6E0F8E-414D-DA4D-87D5-8F7226889AC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D4B2E05-C6C6-CE49-8818-08A4BE560BC0}"/>
              </a:ext>
            </a:extLst>
          </p:cNvPr>
          <p:cNvSpPr>
            <a:spLocks noGrp="1"/>
          </p:cNvSpPr>
          <p:nvPr>
            <p:ph type="dt" sz="half" idx="10"/>
          </p:nvPr>
        </p:nvSpPr>
        <p:spPr/>
        <p:txBody>
          <a:bodyPr/>
          <a:lstStyle/>
          <a:p>
            <a:fld id="{B16BEFA8-AAF0-5742-8E42-2767704D31EF}" type="datetime1">
              <a:rPr lang="en-US" smtClean="0"/>
              <a:t>11/13/20</a:t>
            </a:fld>
            <a:endParaRPr lang="en-US"/>
          </a:p>
        </p:txBody>
      </p:sp>
      <p:sp>
        <p:nvSpPr>
          <p:cNvPr id="5" name="Slide Number Placeholder 4">
            <a:extLst>
              <a:ext uri="{FF2B5EF4-FFF2-40B4-BE49-F238E27FC236}">
                <a16:creationId xmlns:a16="http://schemas.microsoft.com/office/drawing/2014/main" id="{7B662C93-1F1E-0E4E-9DAA-277F60889427}"/>
              </a:ext>
            </a:extLst>
          </p:cNvPr>
          <p:cNvSpPr>
            <a:spLocks noGrp="1"/>
          </p:cNvSpPr>
          <p:nvPr>
            <p:ph type="sldNum" sz="quarter" idx="12"/>
          </p:nvPr>
        </p:nvSpPr>
        <p:spPr/>
        <p:txBody>
          <a:bodyPr/>
          <a:lstStyle/>
          <a:p>
            <a:fld id="{6D72DC05-7D99-704D-987E-FD4BAB94D434}" type="slidenum">
              <a:rPr lang="en-US" smtClean="0"/>
              <a:t>73</a:t>
            </a:fld>
            <a:endParaRPr lang="en-US"/>
          </a:p>
        </p:txBody>
      </p:sp>
    </p:spTree>
    <p:extLst>
      <p:ext uri="{BB962C8B-B14F-4D97-AF65-F5344CB8AC3E}">
        <p14:creationId xmlns:p14="http://schemas.microsoft.com/office/powerpoint/2010/main" val="1401037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9468-71F7-1041-92B7-5F965B5FCC5D}"/>
              </a:ext>
            </a:extLst>
          </p:cNvPr>
          <p:cNvSpPr>
            <a:spLocks noGrp="1"/>
          </p:cNvSpPr>
          <p:nvPr>
            <p:ph type="title"/>
          </p:nvPr>
        </p:nvSpPr>
        <p:spPr/>
        <p:txBody>
          <a:bodyPr/>
          <a:lstStyle/>
          <a:p>
            <a:r>
              <a:rPr lang="en-US" dirty="0"/>
              <a:t>Documenting Software Architecture</a:t>
            </a:r>
          </a:p>
        </p:txBody>
      </p:sp>
      <p:sp>
        <p:nvSpPr>
          <p:cNvPr id="3" name="Content Placeholder 2">
            <a:extLst>
              <a:ext uri="{FF2B5EF4-FFF2-40B4-BE49-F238E27FC236}">
                <a16:creationId xmlns:a16="http://schemas.microsoft.com/office/drawing/2014/main" id="{D3D9CE56-3457-F44E-8E8D-8A780A935641}"/>
              </a:ext>
            </a:extLst>
          </p:cNvPr>
          <p:cNvSpPr>
            <a:spLocks noGrp="1"/>
          </p:cNvSpPr>
          <p:nvPr>
            <p:ph idx="1"/>
          </p:nvPr>
        </p:nvSpPr>
        <p:spPr/>
        <p:txBody>
          <a:bodyPr/>
          <a:lstStyle/>
          <a:p>
            <a:r>
              <a:rPr lang="en-US" dirty="0"/>
              <a:t>Usually consists of informal prose plus box-and-line diagram</a:t>
            </a:r>
          </a:p>
          <a:p>
            <a:r>
              <a:rPr lang="en-US" dirty="0"/>
              <a:t>Lots of appeal to intuition</a:t>
            </a:r>
          </a:p>
          <a:p>
            <a:r>
              <a:rPr lang="en-US" dirty="0"/>
              <a:t>Little precision, rarely precise</a:t>
            </a:r>
          </a:p>
        </p:txBody>
      </p:sp>
      <p:sp>
        <p:nvSpPr>
          <p:cNvPr id="4" name="Date Placeholder 3">
            <a:extLst>
              <a:ext uri="{FF2B5EF4-FFF2-40B4-BE49-F238E27FC236}">
                <a16:creationId xmlns:a16="http://schemas.microsoft.com/office/drawing/2014/main" id="{AC5AAE25-800E-9E49-B1F6-8EFC71A205A3}"/>
              </a:ext>
            </a:extLst>
          </p:cNvPr>
          <p:cNvSpPr>
            <a:spLocks noGrp="1"/>
          </p:cNvSpPr>
          <p:nvPr>
            <p:ph type="dt" sz="half" idx="10"/>
          </p:nvPr>
        </p:nvSpPr>
        <p:spPr/>
        <p:txBody>
          <a:bodyPr/>
          <a:lstStyle/>
          <a:p>
            <a:fld id="{3CADC62C-6E2E-3A46-967E-F1DF0A63334B}" type="datetime1">
              <a:rPr lang="en-US" smtClean="0"/>
              <a:t>11/14/20</a:t>
            </a:fld>
            <a:endParaRPr lang="en-US"/>
          </a:p>
        </p:txBody>
      </p:sp>
      <p:sp>
        <p:nvSpPr>
          <p:cNvPr id="5" name="Slide Number Placeholder 4">
            <a:extLst>
              <a:ext uri="{FF2B5EF4-FFF2-40B4-BE49-F238E27FC236}">
                <a16:creationId xmlns:a16="http://schemas.microsoft.com/office/drawing/2014/main" id="{877BFD29-2494-F144-B57D-BEE85956B5F2}"/>
              </a:ext>
            </a:extLst>
          </p:cNvPr>
          <p:cNvSpPr>
            <a:spLocks noGrp="1"/>
          </p:cNvSpPr>
          <p:nvPr>
            <p:ph type="sldNum" sz="quarter" idx="12"/>
          </p:nvPr>
        </p:nvSpPr>
        <p:spPr/>
        <p:txBody>
          <a:bodyPr/>
          <a:lstStyle/>
          <a:p>
            <a:fld id="{6D72DC05-7D99-704D-987E-FD4BAB94D434}" type="slidenum">
              <a:rPr lang="en-US" smtClean="0"/>
              <a:t>74</a:t>
            </a:fld>
            <a:endParaRPr lang="en-US"/>
          </a:p>
        </p:txBody>
      </p:sp>
    </p:spTree>
    <p:extLst>
      <p:ext uri="{BB962C8B-B14F-4D97-AF65-F5344CB8AC3E}">
        <p14:creationId xmlns:p14="http://schemas.microsoft.com/office/powerpoint/2010/main" val="3769233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A58482-6083-C840-938B-7FB2F8A27645}"/>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9BFCAF60-48A9-624C-80BD-806607C087E1}"/>
              </a:ext>
            </a:extLst>
          </p:cNvPr>
          <p:cNvSpPr>
            <a:spLocks noGrp="1"/>
          </p:cNvSpPr>
          <p:nvPr>
            <p:ph type="sldNum" sz="quarter" idx="12"/>
          </p:nvPr>
        </p:nvSpPr>
        <p:spPr/>
        <p:txBody>
          <a:bodyPr/>
          <a:lstStyle/>
          <a:p>
            <a:fld id="{6D72DC05-7D99-704D-987E-FD4BAB94D434}" type="slidenum">
              <a:rPr lang="en-US" smtClean="0"/>
              <a:t>75</a:t>
            </a:fld>
            <a:endParaRPr lang="en-US"/>
          </a:p>
        </p:txBody>
      </p:sp>
      <p:pic>
        <p:nvPicPr>
          <p:cNvPr id="6" name="Picture 5">
            <a:extLst>
              <a:ext uri="{FF2B5EF4-FFF2-40B4-BE49-F238E27FC236}">
                <a16:creationId xmlns:a16="http://schemas.microsoft.com/office/drawing/2014/main" id="{BA6517B8-7363-D84E-95B9-AC6160376D8F}"/>
              </a:ext>
            </a:extLst>
          </p:cNvPr>
          <p:cNvPicPr>
            <a:picLocks noChangeAspect="1"/>
          </p:cNvPicPr>
          <p:nvPr/>
        </p:nvPicPr>
        <p:blipFill>
          <a:blip r:embed="rId2"/>
          <a:stretch>
            <a:fillRect/>
          </a:stretch>
        </p:blipFill>
        <p:spPr>
          <a:xfrm>
            <a:off x="1581150" y="177800"/>
            <a:ext cx="9029700" cy="6502400"/>
          </a:xfrm>
          <a:prstGeom prst="rect">
            <a:avLst/>
          </a:prstGeom>
        </p:spPr>
      </p:pic>
    </p:spTree>
    <p:extLst>
      <p:ext uri="{BB962C8B-B14F-4D97-AF65-F5344CB8AC3E}">
        <p14:creationId xmlns:p14="http://schemas.microsoft.com/office/powerpoint/2010/main" val="10770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4BEA-2F98-3045-B2CF-944BC363A1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FB824-68BF-3949-8E75-03BE8C407DE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77389A8-B585-DA49-B57B-91520FCFC870}"/>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CAF53B13-565E-6E44-9943-5639D6CE4B5D}"/>
              </a:ext>
            </a:extLst>
          </p:cNvPr>
          <p:cNvSpPr>
            <a:spLocks noGrp="1"/>
          </p:cNvSpPr>
          <p:nvPr>
            <p:ph type="sldNum" sz="quarter" idx="12"/>
          </p:nvPr>
        </p:nvSpPr>
        <p:spPr/>
        <p:txBody>
          <a:bodyPr/>
          <a:lstStyle/>
          <a:p>
            <a:fld id="{6D72DC05-7D99-704D-987E-FD4BAB94D434}" type="slidenum">
              <a:rPr lang="en-US" smtClean="0"/>
              <a:t>76</a:t>
            </a:fld>
            <a:endParaRPr lang="en-US"/>
          </a:p>
        </p:txBody>
      </p:sp>
    </p:spTree>
    <p:extLst>
      <p:ext uri="{BB962C8B-B14F-4D97-AF65-F5344CB8AC3E}">
        <p14:creationId xmlns:p14="http://schemas.microsoft.com/office/powerpoint/2010/main" val="3427081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B328-451D-8845-ACA8-DD3F8D8D20A1}"/>
              </a:ext>
            </a:extLst>
          </p:cNvPr>
          <p:cNvSpPr>
            <a:spLocks noGrp="1"/>
          </p:cNvSpPr>
          <p:nvPr>
            <p:ph type="title"/>
          </p:nvPr>
        </p:nvSpPr>
        <p:spPr/>
        <p:txBody>
          <a:bodyPr/>
          <a:lstStyle/>
          <a:p>
            <a:r>
              <a:rPr lang="en-US" dirty="0"/>
              <a:t>Availability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1BFFB04-161B-624F-93ED-EA1D43B6BD65}"/>
                  </a:ext>
                </a:extLst>
              </p:cNvPr>
              <p:cNvSpPr>
                <a:spLocks noGrp="1"/>
              </p:cNvSpPr>
              <p:nvPr>
                <p:ph idx="1"/>
              </p:nvPr>
            </p:nvSpPr>
            <p:spPr/>
            <p:txBody>
              <a:bodyPr>
                <a:normAutofit fontScale="92500"/>
              </a:bodyPr>
              <a:lstStyle/>
              <a:p>
                <a:r>
                  <a:rPr lang="en-US" dirty="0"/>
                  <a:t>Availability refers to the ability of a system to mask or repair faults such that the cumulative service outage period does not exceed a required value over a specified time interval.</a:t>
                </a:r>
              </a:p>
              <a:p>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𝑀𝑇𝐵𝐹</m:t>
                          </m:r>
                        </m:num>
                        <m:den>
                          <m:r>
                            <a:rPr lang="en-US" b="0" i="1" smtClean="0">
                              <a:latin typeface="Cambria Math" panose="02040503050406030204" pitchFamily="18" charset="0"/>
                            </a:rPr>
                            <m:t>𝑀𝑇𝐵𝐹</m:t>
                          </m:r>
                          <m:r>
                            <a:rPr lang="en-US" b="0" i="1" smtClean="0">
                              <a:latin typeface="Cambria Math" panose="02040503050406030204" pitchFamily="18" charset="0"/>
                            </a:rPr>
                            <m:t>+</m:t>
                          </m:r>
                          <m:r>
                            <a:rPr lang="en-US" b="0" i="1" smtClean="0">
                              <a:latin typeface="Cambria Math" panose="02040503050406030204" pitchFamily="18" charset="0"/>
                            </a:rPr>
                            <m:t>𝑀𝑇𝑇𝑅</m:t>
                          </m:r>
                        </m:den>
                      </m:f>
                    </m:oMath>
                  </m:oMathPara>
                </a14:m>
                <a:endParaRPr lang="en-US" b="0" dirty="0"/>
              </a:p>
              <a:p>
                <a:pPr marL="0" indent="0">
                  <a:buNone/>
                </a:pPr>
                <a:r>
                  <a:rPr lang="en-US" dirty="0"/>
                  <a:t>where </a:t>
                </a:r>
                <a:r>
                  <a:rPr lang="en-US" i="1" dirty="0"/>
                  <a:t>MTBF</a:t>
                </a:r>
                <a:r>
                  <a:rPr lang="en-US" dirty="0"/>
                  <a:t> refers to the mean time between failures and </a:t>
                </a:r>
                <a:r>
                  <a:rPr lang="en-US" i="1" dirty="0"/>
                  <a:t>MTTR</a:t>
                </a:r>
                <a:r>
                  <a:rPr lang="en-US" dirty="0"/>
                  <a:t> refers to the mean time to repair.</a:t>
                </a:r>
              </a:p>
              <a:p>
                <a:pPr marL="0" indent="0">
                  <a:buNone/>
                </a:pPr>
                <a:endParaRPr lang="en-US" dirty="0"/>
              </a:p>
              <a:p>
                <a:pPr marL="0" indent="0">
                  <a:buNone/>
                </a:pPr>
                <a:r>
                  <a:rPr lang="en-US" dirty="0"/>
                  <a:t>Failure is observed fault, i.e. if a fault is not visible then there is no failure.</a:t>
                </a:r>
              </a:p>
            </p:txBody>
          </p:sp>
        </mc:Choice>
        <mc:Fallback>
          <p:sp>
            <p:nvSpPr>
              <p:cNvPr id="3" name="Content Placeholder 2">
                <a:extLst>
                  <a:ext uri="{FF2B5EF4-FFF2-40B4-BE49-F238E27FC236}">
                    <a16:creationId xmlns:a16="http://schemas.microsoft.com/office/drawing/2014/main" id="{91BFFB04-161B-624F-93ED-EA1D43B6BD65}"/>
                  </a:ext>
                </a:extLst>
              </p:cNvPr>
              <p:cNvSpPr>
                <a:spLocks noGrp="1" noRot="1" noChangeAspect="1" noMove="1" noResize="1" noEditPoints="1" noAdjustHandles="1" noChangeArrowheads="1" noChangeShapeType="1" noTextEdit="1"/>
              </p:cNvSpPr>
              <p:nvPr>
                <p:ph idx="1"/>
              </p:nvPr>
            </p:nvSpPr>
            <p:spPr>
              <a:blipFill>
                <a:blip r:embed="rId2"/>
                <a:stretch>
                  <a:fillRect l="-1086" t="-2035" r="-156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337D4CF-F0FB-AB43-B8E2-05FAEF321710}"/>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F69FFC6B-33FB-E340-96DA-EE1D8F3D825A}"/>
              </a:ext>
            </a:extLst>
          </p:cNvPr>
          <p:cNvSpPr>
            <a:spLocks noGrp="1"/>
          </p:cNvSpPr>
          <p:nvPr>
            <p:ph type="sldNum" sz="quarter" idx="12"/>
          </p:nvPr>
        </p:nvSpPr>
        <p:spPr/>
        <p:txBody>
          <a:bodyPr/>
          <a:lstStyle/>
          <a:p>
            <a:fld id="{6D72DC05-7D99-704D-987E-FD4BAB94D434}" type="slidenum">
              <a:rPr lang="en-US" smtClean="0"/>
              <a:t>77</a:t>
            </a:fld>
            <a:endParaRPr lang="en-US"/>
          </a:p>
        </p:txBody>
      </p:sp>
    </p:spTree>
    <p:extLst>
      <p:ext uri="{BB962C8B-B14F-4D97-AF65-F5344CB8AC3E}">
        <p14:creationId xmlns:p14="http://schemas.microsoft.com/office/powerpoint/2010/main" val="1165734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6BAF-1EF1-024E-AAA3-7DDC7A1A4E57}"/>
              </a:ext>
            </a:extLst>
          </p:cNvPr>
          <p:cNvSpPr>
            <a:spLocks noGrp="1"/>
          </p:cNvSpPr>
          <p:nvPr>
            <p:ph type="title"/>
          </p:nvPr>
        </p:nvSpPr>
        <p:spPr/>
        <p:txBody>
          <a:bodyPr/>
          <a:lstStyle/>
          <a:p>
            <a:r>
              <a:rPr lang="en-US" dirty="0"/>
              <a:t>Availability general scenario</a:t>
            </a:r>
          </a:p>
        </p:txBody>
      </p:sp>
      <p:sp>
        <p:nvSpPr>
          <p:cNvPr id="4" name="Date Placeholder 3">
            <a:extLst>
              <a:ext uri="{FF2B5EF4-FFF2-40B4-BE49-F238E27FC236}">
                <a16:creationId xmlns:a16="http://schemas.microsoft.com/office/drawing/2014/main" id="{A494E6C4-C11F-4C40-9C6C-2CB5E900AA57}"/>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6903EEE2-BABC-9149-9C3B-605774D94077}"/>
              </a:ext>
            </a:extLst>
          </p:cNvPr>
          <p:cNvSpPr>
            <a:spLocks noGrp="1"/>
          </p:cNvSpPr>
          <p:nvPr>
            <p:ph type="sldNum" sz="quarter" idx="12"/>
          </p:nvPr>
        </p:nvSpPr>
        <p:spPr/>
        <p:txBody>
          <a:bodyPr/>
          <a:lstStyle/>
          <a:p>
            <a:fld id="{6D72DC05-7D99-704D-987E-FD4BAB94D434}" type="slidenum">
              <a:rPr lang="en-US" smtClean="0"/>
              <a:t>78</a:t>
            </a:fld>
            <a:endParaRPr lang="en-US"/>
          </a:p>
        </p:txBody>
      </p:sp>
      <p:pic>
        <p:nvPicPr>
          <p:cNvPr id="7" name="Picture 6">
            <a:extLst>
              <a:ext uri="{FF2B5EF4-FFF2-40B4-BE49-F238E27FC236}">
                <a16:creationId xmlns:a16="http://schemas.microsoft.com/office/drawing/2014/main" id="{D420543E-4021-AE4C-891B-26E8619B40C0}"/>
              </a:ext>
            </a:extLst>
          </p:cNvPr>
          <p:cNvPicPr>
            <a:picLocks noChangeAspect="1"/>
          </p:cNvPicPr>
          <p:nvPr/>
        </p:nvPicPr>
        <p:blipFill>
          <a:blip r:embed="rId2"/>
          <a:stretch>
            <a:fillRect/>
          </a:stretch>
        </p:blipFill>
        <p:spPr>
          <a:xfrm>
            <a:off x="838200" y="1339702"/>
            <a:ext cx="6685631" cy="5518298"/>
          </a:xfrm>
          <a:prstGeom prst="rect">
            <a:avLst/>
          </a:prstGeom>
        </p:spPr>
      </p:pic>
    </p:spTree>
    <p:extLst>
      <p:ext uri="{BB962C8B-B14F-4D97-AF65-F5344CB8AC3E}">
        <p14:creationId xmlns:p14="http://schemas.microsoft.com/office/powerpoint/2010/main" val="5777614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FE3E-EDB8-FB4B-AB69-83C22A6B8DFA}"/>
              </a:ext>
            </a:extLst>
          </p:cNvPr>
          <p:cNvSpPr>
            <a:spLocks noGrp="1"/>
          </p:cNvSpPr>
          <p:nvPr>
            <p:ph type="title"/>
          </p:nvPr>
        </p:nvSpPr>
        <p:spPr>
          <a:xfrm>
            <a:off x="838200" y="365125"/>
            <a:ext cx="3095847" cy="1325563"/>
          </a:xfrm>
        </p:spPr>
        <p:txBody>
          <a:bodyPr/>
          <a:lstStyle/>
          <a:p>
            <a:r>
              <a:rPr lang="en-US" dirty="0"/>
              <a:t>Availability tactics</a:t>
            </a:r>
          </a:p>
        </p:txBody>
      </p:sp>
      <p:sp>
        <p:nvSpPr>
          <p:cNvPr id="4" name="Date Placeholder 3">
            <a:extLst>
              <a:ext uri="{FF2B5EF4-FFF2-40B4-BE49-F238E27FC236}">
                <a16:creationId xmlns:a16="http://schemas.microsoft.com/office/drawing/2014/main" id="{ACB9521C-F82D-074C-9EDF-821A5B748E22}"/>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7E2127C4-2049-C94B-88B6-21BB1CE9269E}"/>
              </a:ext>
            </a:extLst>
          </p:cNvPr>
          <p:cNvSpPr>
            <a:spLocks noGrp="1"/>
          </p:cNvSpPr>
          <p:nvPr>
            <p:ph type="sldNum" sz="quarter" idx="12"/>
          </p:nvPr>
        </p:nvSpPr>
        <p:spPr/>
        <p:txBody>
          <a:bodyPr/>
          <a:lstStyle/>
          <a:p>
            <a:fld id="{6D72DC05-7D99-704D-987E-FD4BAB94D434}" type="slidenum">
              <a:rPr lang="en-US" smtClean="0"/>
              <a:t>79</a:t>
            </a:fld>
            <a:endParaRPr lang="en-US"/>
          </a:p>
        </p:txBody>
      </p:sp>
      <p:pic>
        <p:nvPicPr>
          <p:cNvPr id="6" name="Picture 5">
            <a:extLst>
              <a:ext uri="{FF2B5EF4-FFF2-40B4-BE49-F238E27FC236}">
                <a16:creationId xmlns:a16="http://schemas.microsoft.com/office/drawing/2014/main" id="{D4817E2B-02AA-9340-A181-F56C06894738}"/>
              </a:ext>
            </a:extLst>
          </p:cNvPr>
          <p:cNvPicPr>
            <a:picLocks noChangeAspect="1"/>
          </p:cNvPicPr>
          <p:nvPr/>
        </p:nvPicPr>
        <p:blipFill>
          <a:blip r:embed="rId2"/>
          <a:stretch>
            <a:fillRect/>
          </a:stretch>
        </p:blipFill>
        <p:spPr>
          <a:xfrm>
            <a:off x="3888519" y="1"/>
            <a:ext cx="6565691" cy="6858000"/>
          </a:xfrm>
          <a:prstGeom prst="rect">
            <a:avLst/>
          </a:prstGeom>
        </p:spPr>
      </p:pic>
    </p:spTree>
    <p:extLst>
      <p:ext uri="{BB962C8B-B14F-4D97-AF65-F5344CB8AC3E}">
        <p14:creationId xmlns:p14="http://schemas.microsoft.com/office/powerpoint/2010/main" val="42549807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5479-0222-2749-A288-619CABAE5795}"/>
              </a:ext>
            </a:extLst>
          </p:cNvPr>
          <p:cNvSpPr>
            <a:spLocks noGrp="1"/>
          </p:cNvSpPr>
          <p:nvPr>
            <p:ph type="title"/>
          </p:nvPr>
        </p:nvSpPr>
        <p:spPr/>
        <p:txBody>
          <a:bodyPr/>
          <a:lstStyle/>
          <a:p>
            <a:r>
              <a:rPr lang="en-US" dirty="0"/>
              <a:t>Modifiability</a:t>
            </a:r>
          </a:p>
        </p:txBody>
      </p:sp>
      <p:sp>
        <p:nvSpPr>
          <p:cNvPr id="3" name="Content Placeholder 2">
            <a:extLst>
              <a:ext uri="{FF2B5EF4-FFF2-40B4-BE49-F238E27FC236}">
                <a16:creationId xmlns:a16="http://schemas.microsoft.com/office/drawing/2014/main" id="{ED91BA4E-C0D0-CC4B-A0F0-D09BA9E39C5F}"/>
              </a:ext>
            </a:extLst>
          </p:cNvPr>
          <p:cNvSpPr>
            <a:spLocks noGrp="1"/>
          </p:cNvSpPr>
          <p:nvPr>
            <p:ph idx="1"/>
          </p:nvPr>
        </p:nvSpPr>
        <p:spPr>
          <a:xfrm>
            <a:off x="3825063" y="3065905"/>
            <a:ext cx="4541874" cy="726189"/>
          </a:xfrm>
        </p:spPr>
        <p:txBody>
          <a:bodyPr>
            <a:normAutofit/>
          </a:bodyPr>
          <a:lstStyle/>
          <a:p>
            <a:pPr marL="0" indent="0">
              <a:buNone/>
            </a:pPr>
            <a:r>
              <a:rPr lang="en-US" sz="4400" dirty="0"/>
              <a:t>Change happens…</a:t>
            </a:r>
          </a:p>
        </p:txBody>
      </p:sp>
      <p:sp>
        <p:nvSpPr>
          <p:cNvPr id="4" name="Date Placeholder 3">
            <a:extLst>
              <a:ext uri="{FF2B5EF4-FFF2-40B4-BE49-F238E27FC236}">
                <a16:creationId xmlns:a16="http://schemas.microsoft.com/office/drawing/2014/main" id="{20E5132B-3BA8-064F-9460-0C289C5B6C5B}"/>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51A39979-5338-904C-BC9D-3B4891041B39}"/>
              </a:ext>
            </a:extLst>
          </p:cNvPr>
          <p:cNvSpPr>
            <a:spLocks noGrp="1"/>
          </p:cNvSpPr>
          <p:nvPr>
            <p:ph type="sldNum" sz="quarter" idx="12"/>
          </p:nvPr>
        </p:nvSpPr>
        <p:spPr/>
        <p:txBody>
          <a:bodyPr/>
          <a:lstStyle/>
          <a:p>
            <a:fld id="{6D72DC05-7D99-704D-987E-FD4BAB94D434}" type="slidenum">
              <a:rPr lang="en-US" smtClean="0"/>
              <a:t>80</a:t>
            </a:fld>
            <a:endParaRPr lang="en-US"/>
          </a:p>
        </p:txBody>
      </p:sp>
    </p:spTree>
    <p:extLst>
      <p:ext uri="{BB962C8B-B14F-4D97-AF65-F5344CB8AC3E}">
        <p14:creationId xmlns:p14="http://schemas.microsoft.com/office/powerpoint/2010/main" val="1351444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E9D4-0006-2E40-B800-30AF07982B34}"/>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FA2779C3-6C23-ED4F-B68E-2F2A5328070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A479625-B0BD-9C4E-9034-E2D6DE69944F}"/>
              </a:ext>
            </a:extLst>
          </p:cNvPr>
          <p:cNvSpPr>
            <a:spLocks noGrp="1"/>
          </p:cNvSpPr>
          <p:nvPr>
            <p:ph type="dt" sz="half" idx="10"/>
          </p:nvPr>
        </p:nvSpPr>
        <p:spPr/>
        <p:txBody>
          <a:bodyPr/>
          <a:lstStyle/>
          <a:p>
            <a:fld id="{FB54DE58-66A3-7246-B4E1-2B6D12A90833}" type="datetime1">
              <a:rPr lang="en-US" smtClean="0"/>
              <a:t>11/13/20</a:t>
            </a:fld>
            <a:endParaRPr lang="en-US"/>
          </a:p>
        </p:txBody>
      </p:sp>
      <p:sp>
        <p:nvSpPr>
          <p:cNvPr id="5" name="Slide Number Placeholder 4">
            <a:extLst>
              <a:ext uri="{FF2B5EF4-FFF2-40B4-BE49-F238E27FC236}">
                <a16:creationId xmlns:a16="http://schemas.microsoft.com/office/drawing/2014/main" id="{F1FF49D6-E6B4-C648-A0DB-5BACA8E54AF9}"/>
              </a:ext>
            </a:extLst>
          </p:cNvPr>
          <p:cNvSpPr>
            <a:spLocks noGrp="1"/>
          </p:cNvSpPr>
          <p:nvPr>
            <p:ph type="sldNum" sz="quarter" idx="12"/>
          </p:nvPr>
        </p:nvSpPr>
        <p:spPr/>
        <p:txBody>
          <a:bodyPr/>
          <a:lstStyle/>
          <a:p>
            <a:fld id="{6D72DC05-7D99-704D-987E-FD4BAB94D434}" type="slidenum">
              <a:rPr lang="en-US" smtClean="0"/>
              <a:t>9</a:t>
            </a:fld>
            <a:endParaRPr lang="en-US"/>
          </a:p>
        </p:txBody>
      </p:sp>
    </p:spTree>
    <p:extLst>
      <p:ext uri="{BB962C8B-B14F-4D97-AF65-F5344CB8AC3E}">
        <p14:creationId xmlns:p14="http://schemas.microsoft.com/office/powerpoint/2010/main" val="20005775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1620-393E-404D-8324-0874DDC8C6B1}"/>
              </a:ext>
            </a:extLst>
          </p:cNvPr>
          <p:cNvSpPr>
            <a:spLocks noGrp="1"/>
          </p:cNvSpPr>
          <p:nvPr>
            <p:ph type="title"/>
          </p:nvPr>
        </p:nvSpPr>
        <p:spPr/>
        <p:txBody>
          <a:bodyPr/>
          <a:lstStyle/>
          <a:p>
            <a:r>
              <a:rPr lang="en-US" dirty="0"/>
              <a:t>Modifiability</a:t>
            </a:r>
          </a:p>
        </p:txBody>
      </p:sp>
      <p:sp>
        <p:nvSpPr>
          <p:cNvPr id="3" name="Content Placeholder 2">
            <a:extLst>
              <a:ext uri="{FF2B5EF4-FFF2-40B4-BE49-F238E27FC236}">
                <a16:creationId xmlns:a16="http://schemas.microsoft.com/office/drawing/2014/main" id="{A091CA7D-0D52-7E4E-BC2D-A857721803D5}"/>
              </a:ext>
            </a:extLst>
          </p:cNvPr>
          <p:cNvSpPr>
            <a:spLocks noGrp="1"/>
          </p:cNvSpPr>
          <p:nvPr>
            <p:ph idx="1"/>
          </p:nvPr>
        </p:nvSpPr>
        <p:spPr/>
        <p:txBody>
          <a:bodyPr>
            <a:normAutofit fontScale="92500"/>
          </a:bodyPr>
          <a:lstStyle/>
          <a:p>
            <a:r>
              <a:rPr lang="en-US" dirty="0"/>
              <a:t>Cost of change</a:t>
            </a:r>
          </a:p>
          <a:p>
            <a:pPr lvl="1"/>
            <a:r>
              <a:rPr lang="en-US" dirty="0"/>
              <a:t>The cost of introducing the mechanism(s) to make the system more modifiable</a:t>
            </a:r>
          </a:p>
          <a:p>
            <a:pPr lvl="1"/>
            <a:r>
              <a:rPr lang="en-US" dirty="0"/>
              <a:t>The cost of making the modification using the mechanism(s)</a:t>
            </a:r>
          </a:p>
          <a:p>
            <a:pPr lvl="1"/>
            <a:endParaRPr lang="en-US" dirty="0"/>
          </a:p>
          <a:p>
            <a:r>
              <a:rPr lang="en-US" dirty="0"/>
              <a:t>For </a:t>
            </a:r>
            <a:r>
              <a:rPr lang="en-US" i="1" dirty="0"/>
              <a:t>N</a:t>
            </a:r>
            <a:r>
              <a:rPr lang="en-US" dirty="0"/>
              <a:t> similar modifications, a simplified justification for a change mechanism is that</a:t>
            </a:r>
          </a:p>
          <a:p>
            <a:r>
              <a:rPr lang="en-US" i="1" dirty="0"/>
              <a:t>N</a:t>
            </a:r>
            <a:r>
              <a:rPr lang="en-US" dirty="0"/>
              <a:t> × Cost of making the change without the mechanism ≤ Cost of installing the mechanism + (</a:t>
            </a:r>
            <a:r>
              <a:rPr lang="en-US" i="1" dirty="0"/>
              <a:t>N</a:t>
            </a:r>
            <a:r>
              <a:rPr lang="en-US" dirty="0"/>
              <a:t> × Cost of making the change using the mechanism).</a:t>
            </a:r>
          </a:p>
          <a:p>
            <a:r>
              <a:rPr lang="en-US" i="1" dirty="0"/>
              <a:t>N</a:t>
            </a:r>
            <a:r>
              <a:rPr lang="en-US" dirty="0"/>
              <a:t> is the anticipated number of modifications that will use the modifiability mechanism, but </a:t>
            </a:r>
            <a:r>
              <a:rPr lang="en-US" i="1" dirty="0"/>
              <a:t>N</a:t>
            </a:r>
            <a:r>
              <a:rPr lang="en-US" dirty="0"/>
              <a:t> is a prediction.</a:t>
            </a:r>
          </a:p>
          <a:p>
            <a:endParaRPr lang="en-US" dirty="0"/>
          </a:p>
        </p:txBody>
      </p:sp>
      <p:sp>
        <p:nvSpPr>
          <p:cNvPr id="4" name="Date Placeholder 3">
            <a:extLst>
              <a:ext uri="{FF2B5EF4-FFF2-40B4-BE49-F238E27FC236}">
                <a16:creationId xmlns:a16="http://schemas.microsoft.com/office/drawing/2014/main" id="{73D86EA0-5579-824C-AFFA-DB29201B6385}"/>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03187B38-3D12-3A48-9C81-FDBCA9DD3762}"/>
              </a:ext>
            </a:extLst>
          </p:cNvPr>
          <p:cNvSpPr>
            <a:spLocks noGrp="1"/>
          </p:cNvSpPr>
          <p:nvPr>
            <p:ph type="sldNum" sz="quarter" idx="12"/>
          </p:nvPr>
        </p:nvSpPr>
        <p:spPr/>
        <p:txBody>
          <a:bodyPr/>
          <a:lstStyle/>
          <a:p>
            <a:fld id="{6D72DC05-7D99-704D-987E-FD4BAB94D434}" type="slidenum">
              <a:rPr lang="en-US" smtClean="0"/>
              <a:t>81</a:t>
            </a:fld>
            <a:endParaRPr lang="en-US"/>
          </a:p>
        </p:txBody>
      </p:sp>
    </p:spTree>
    <p:extLst>
      <p:ext uri="{BB962C8B-B14F-4D97-AF65-F5344CB8AC3E}">
        <p14:creationId xmlns:p14="http://schemas.microsoft.com/office/powerpoint/2010/main" val="3866605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AC39-F66E-3842-AF41-8B4EED8C8BAD}"/>
              </a:ext>
            </a:extLst>
          </p:cNvPr>
          <p:cNvSpPr>
            <a:spLocks noGrp="1"/>
          </p:cNvSpPr>
          <p:nvPr>
            <p:ph type="title"/>
          </p:nvPr>
        </p:nvSpPr>
        <p:spPr/>
        <p:txBody>
          <a:bodyPr/>
          <a:lstStyle/>
          <a:p>
            <a:r>
              <a:rPr lang="en-US" dirty="0"/>
              <a:t>Modifiability</a:t>
            </a:r>
          </a:p>
        </p:txBody>
      </p:sp>
      <p:sp>
        <p:nvSpPr>
          <p:cNvPr id="3" name="Content Placeholder 2">
            <a:extLst>
              <a:ext uri="{FF2B5EF4-FFF2-40B4-BE49-F238E27FC236}">
                <a16:creationId xmlns:a16="http://schemas.microsoft.com/office/drawing/2014/main" id="{1D22D2A8-852D-504C-AA2C-A33CC5E54CAC}"/>
              </a:ext>
            </a:extLst>
          </p:cNvPr>
          <p:cNvSpPr>
            <a:spLocks noGrp="1"/>
          </p:cNvSpPr>
          <p:nvPr>
            <p:ph idx="1"/>
          </p:nvPr>
        </p:nvSpPr>
        <p:spPr/>
        <p:txBody>
          <a:bodyPr>
            <a:normAutofit fontScale="55000" lnSpcReduction="20000"/>
          </a:bodyPr>
          <a:lstStyle/>
          <a:p>
            <a:r>
              <a:rPr lang="en-US" i="1" dirty="0"/>
              <a:t>Source of stimulus.</a:t>
            </a:r>
            <a:r>
              <a:rPr lang="en-US" dirty="0"/>
              <a:t> This portion specifies who makes the change: the developer, a system administrator, or an end user.</a:t>
            </a:r>
          </a:p>
          <a:p>
            <a:r>
              <a:rPr lang="en-US" i="1" dirty="0"/>
              <a:t>Stimulus</a:t>
            </a:r>
            <a:r>
              <a:rPr lang="en-US" dirty="0"/>
              <a:t>. This portion specifies the change to be made. A change can be the addition of a function, the modification of an existing function, or the deletion of a function. (For this categorization, we regard fixing a defect as changing a function, which presumably wasn’t working correctly as a result of the defect.) A change can also be made to the qualities of the system: making it more responsive, increasing its availability, and so forth. The capacity of the system may also change. Accommodating an increasing number of simultaneous users is a frequent requirement. Finally, changes may happen to accommodate new technology of some sort, the most common of which is porting the system to a different type of computer or communication network.</a:t>
            </a:r>
          </a:p>
          <a:p>
            <a:r>
              <a:rPr lang="en-US" i="1" dirty="0"/>
              <a:t>Artifact</a:t>
            </a:r>
            <a:r>
              <a:rPr lang="en-US" dirty="0"/>
              <a:t>. This portion specifies what is to be changed: specific components or modules, the system’s platform, its user interface, its environment, or another system with which it interoperates.</a:t>
            </a:r>
          </a:p>
          <a:p>
            <a:r>
              <a:rPr lang="en-US" i="1" dirty="0"/>
              <a:t>Environment</a:t>
            </a:r>
            <a:r>
              <a:rPr lang="en-US" dirty="0"/>
              <a:t>. This portion specifies when the change can be made: design time, compile time, build time, initiation time, or runtime.</a:t>
            </a:r>
          </a:p>
          <a:p>
            <a:r>
              <a:rPr lang="en-US" i="1" dirty="0"/>
              <a:t>Response</a:t>
            </a:r>
            <a:r>
              <a:rPr lang="en-US" dirty="0"/>
              <a:t>. Make the change, test it, and deploy it.</a:t>
            </a:r>
          </a:p>
          <a:p>
            <a:r>
              <a:rPr lang="en-US" i="1" dirty="0"/>
              <a:t>Response measure</a:t>
            </a:r>
            <a:r>
              <a:rPr lang="en-US" dirty="0"/>
              <a:t>. All of the possible responses take time and cost money; time and money are the most common response measures. Although both sound simple to measure, they aren’t. You can measure calendar time or staff time. But do you measure the time it takes for the change to wind its way through configuration control boards and approval authorities (some of whom may be outside your organization), or merely the time it takes your engineers to make the change? Cost usually means direct outlay, but it might also include opportunity cost of having your staff work on changes instead of other tasks. Other measures include the extent of the change (number of modules or other artifacts affected) or the number of new defects introduced by the change, or the effect on other quality attributes. If the change is being made by a user, you may wish to measure the efficacy of the change mechanisms provided, which somewhat overlaps with measures of usability</a:t>
            </a:r>
          </a:p>
        </p:txBody>
      </p:sp>
      <p:sp>
        <p:nvSpPr>
          <p:cNvPr id="4" name="Date Placeholder 3">
            <a:extLst>
              <a:ext uri="{FF2B5EF4-FFF2-40B4-BE49-F238E27FC236}">
                <a16:creationId xmlns:a16="http://schemas.microsoft.com/office/drawing/2014/main" id="{F473E9B2-2DA4-434B-9305-7F83EE4277A5}"/>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624F646A-3017-A744-B62F-5AC664B2007A}"/>
              </a:ext>
            </a:extLst>
          </p:cNvPr>
          <p:cNvSpPr>
            <a:spLocks noGrp="1"/>
          </p:cNvSpPr>
          <p:nvPr>
            <p:ph type="sldNum" sz="quarter" idx="12"/>
          </p:nvPr>
        </p:nvSpPr>
        <p:spPr/>
        <p:txBody>
          <a:bodyPr/>
          <a:lstStyle/>
          <a:p>
            <a:fld id="{6D72DC05-7D99-704D-987E-FD4BAB94D434}" type="slidenum">
              <a:rPr lang="en-US" smtClean="0"/>
              <a:t>82</a:t>
            </a:fld>
            <a:endParaRPr lang="en-US"/>
          </a:p>
        </p:txBody>
      </p:sp>
    </p:spTree>
    <p:extLst>
      <p:ext uri="{BB962C8B-B14F-4D97-AF65-F5344CB8AC3E}">
        <p14:creationId xmlns:p14="http://schemas.microsoft.com/office/powerpoint/2010/main" val="21375787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3796-BC9B-794D-AE36-44488911747A}"/>
              </a:ext>
            </a:extLst>
          </p:cNvPr>
          <p:cNvSpPr>
            <a:spLocks noGrp="1"/>
          </p:cNvSpPr>
          <p:nvPr>
            <p:ph type="title"/>
          </p:nvPr>
        </p:nvSpPr>
        <p:spPr/>
        <p:txBody>
          <a:bodyPr/>
          <a:lstStyle/>
          <a:p>
            <a:r>
              <a:rPr lang="en-US" dirty="0"/>
              <a:t>Modifiability: tactics</a:t>
            </a:r>
          </a:p>
        </p:txBody>
      </p:sp>
      <p:sp>
        <p:nvSpPr>
          <p:cNvPr id="4" name="Date Placeholder 3">
            <a:extLst>
              <a:ext uri="{FF2B5EF4-FFF2-40B4-BE49-F238E27FC236}">
                <a16:creationId xmlns:a16="http://schemas.microsoft.com/office/drawing/2014/main" id="{F8A9044F-E528-0342-A261-864B49BC9029}"/>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30C61DF5-6694-E549-894B-03A4BEAB07F5}"/>
              </a:ext>
            </a:extLst>
          </p:cNvPr>
          <p:cNvSpPr>
            <a:spLocks noGrp="1"/>
          </p:cNvSpPr>
          <p:nvPr>
            <p:ph type="sldNum" sz="quarter" idx="12"/>
          </p:nvPr>
        </p:nvSpPr>
        <p:spPr/>
        <p:txBody>
          <a:bodyPr/>
          <a:lstStyle/>
          <a:p>
            <a:fld id="{6D72DC05-7D99-704D-987E-FD4BAB94D434}" type="slidenum">
              <a:rPr lang="en-US" smtClean="0"/>
              <a:t>83</a:t>
            </a:fld>
            <a:endParaRPr lang="en-US"/>
          </a:p>
        </p:txBody>
      </p:sp>
      <p:pic>
        <p:nvPicPr>
          <p:cNvPr id="7" name="Picture 6">
            <a:extLst>
              <a:ext uri="{FF2B5EF4-FFF2-40B4-BE49-F238E27FC236}">
                <a16:creationId xmlns:a16="http://schemas.microsoft.com/office/drawing/2014/main" id="{C7A06063-8C11-D340-BF89-05CC987A4C97}"/>
              </a:ext>
            </a:extLst>
          </p:cNvPr>
          <p:cNvPicPr>
            <a:picLocks noChangeAspect="1"/>
          </p:cNvPicPr>
          <p:nvPr/>
        </p:nvPicPr>
        <p:blipFill>
          <a:blip r:embed="rId2"/>
          <a:stretch>
            <a:fillRect/>
          </a:stretch>
        </p:blipFill>
        <p:spPr>
          <a:xfrm>
            <a:off x="2429908" y="1690688"/>
            <a:ext cx="7332183" cy="4614824"/>
          </a:xfrm>
          <a:prstGeom prst="rect">
            <a:avLst/>
          </a:prstGeom>
        </p:spPr>
      </p:pic>
    </p:spTree>
    <p:extLst>
      <p:ext uri="{BB962C8B-B14F-4D97-AF65-F5344CB8AC3E}">
        <p14:creationId xmlns:p14="http://schemas.microsoft.com/office/powerpoint/2010/main" val="576550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A416-B5A4-8F4E-8559-AF31A774258A}"/>
              </a:ext>
            </a:extLst>
          </p:cNvPr>
          <p:cNvSpPr>
            <a:spLocks noGrp="1"/>
          </p:cNvSpPr>
          <p:nvPr>
            <p:ph type="title"/>
          </p:nvPr>
        </p:nvSpPr>
        <p:spPr/>
        <p:txBody>
          <a:bodyPr/>
          <a:lstStyle/>
          <a:p>
            <a:r>
              <a:rPr lang="en-US" dirty="0"/>
              <a:t>Performance</a:t>
            </a:r>
          </a:p>
        </p:txBody>
      </p:sp>
      <p:sp>
        <p:nvSpPr>
          <p:cNvPr id="3" name="Content Placeholder 2">
            <a:extLst>
              <a:ext uri="{FF2B5EF4-FFF2-40B4-BE49-F238E27FC236}">
                <a16:creationId xmlns:a16="http://schemas.microsoft.com/office/drawing/2014/main" id="{DA3B7A7F-8B4B-9B4D-AA27-EF5382236874}"/>
              </a:ext>
            </a:extLst>
          </p:cNvPr>
          <p:cNvSpPr>
            <a:spLocks noGrp="1"/>
          </p:cNvSpPr>
          <p:nvPr>
            <p:ph idx="1"/>
          </p:nvPr>
        </p:nvSpPr>
        <p:spPr/>
        <p:txBody>
          <a:bodyPr>
            <a:normAutofit fontScale="92500" lnSpcReduction="10000"/>
          </a:bodyPr>
          <a:lstStyle/>
          <a:p>
            <a:pPr marL="0" indent="0">
              <a:buNone/>
            </a:pPr>
            <a:r>
              <a:rPr lang="en-US" dirty="0"/>
              <a:t>The response of the system to a stimulus can be measured by the following:</a:t>
            </a:r>
          </a:p>
          <a:p>
            <a:r>
              <a:rPr lang="en-US" i="1" dirty="0"/>
              <a:t>Latency.</a:t>
            </a:r>
            <a:r>
              <a:rPr lang="en-US" dirty="0"/>
              <a:t> The time between the arrival of the stimulus and the system’s response to it.</a:t>
            </a:r>
          </a:p>
          <a:p>
            <a:r>
              <a:rPr lang="en-US" i="1" dirty="0"/>
              <a:t>Deadlines in processing.</a:t>
            </a:r>
            <a:r>
              <a:rPr lang="en-US" dirty="0"/>
              <a:t> In the engine controller, for example, the fuel should ignite when the cylinder is in a particular position, thus introducing a processing deadline.</a:t>
            </a:r>
          </a:p>
          <a:p>
            <a:r>
              <a:rPr lang="en-US" dirty="0"/>
              <a:t>The </a:t>
            </a:r>
            <a:r>
              <a:rPr lang="en-US" i="1" dirty="0"/>
              <a:t>throughput</a:t>
            </a:r>
            <a:r>
              <a:rPr lang="en-US" dirty="0"/>
              <a:t> of the system, usually given as the number of transactions the system can process in a unit of time.</a:t>
            </a:r>
          </a:p>
          <a:p>
            <a:r>
              <a:rPr lang="en-US" dirty="0"/>
              <a:t>The </a:t>
            </a:r>
            <a:r>
              <a:rPr lang="en-US" i="1" dirty="0"/>
              <a:t>jitter</a:t>
            </a:r>
            <a:r>
              <a:rPr lang="en-US" dirty="0"/>
              <a:t> of the response—the allowable variation in latency.</a:t>
            </a:r>
          </a:p>
          <a:p>
            <a:r>
              <a:rPr lang="en-US" dirty="0"/>
              <a:t>The </a:t>
            </a:r>
            <a:r>
              <a:rPr lang="en-US" i="1" dirty="0"/>
              <a:t>number of events not processed</a:t>
            </a:r>
            <a:r>
              <a:rPr lang="en-US" dirty="0"/>
              <a:t> because the system was too busy to respond.</a:t>
            </a:r>
          </a:p>
          <a:p>
            <a:endParaRPr lang="en-US" dirty="0"/>
          </a:p>
        </p:txBody>
      </p:sp>
      <p:sp>
        <p:nvSpPr>
          <p:cNvPr id="4" name="Date Placeholder 3">
            <a:extLst>
              <a:ext uri="{FF2B5EF4-FFF2-40B4-BE49-F238E27FC236}">
                <a16:creationId xmlns:a16="http://schemas.microsoft.com/office/drawing/2014/main" id="{F6C5B0CC-51D8-EF4B-BA92-DF693D657F0F}"/>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342BBD49-0E86-D843-85A9-62BA72FB68C8}"/>
              </a:ext>
            </a:extLst>
          </p:cNvPr>
          <p:cNvSpPr>
            <a:spLocks noGrp="1"/>
          </p:cNvSpPr>
          <p:nvPr>
            <p:ph type="sldNum" sz="quarter" idx="12"/>
          </p:nvPr>
        </p:nvSpPr>
        <p:spPr/>
        <p:txBody>
          <a:bodyPr/>
          <a:lstStyle/>
          <a:p>
            <a:fld id="{6D72DC05-7D99-704D-987E-FD4BAB94D434}" type="slidenum">
              <a:rPr lang="en-US" smtClean="0"/>
              <a:t>84</a:t>
            </a:fld>
            <a:endParaRPr lang="en-US"/>
          </a:p>
        </p:txBody>
      </p:sp>
    </p:spTree>
    <p:extLst>
      <p:ext uri="{BB962C8B-B14F-4D97-AF65-F5344CB8AC3E}">
        <p14:creationId xmlns:p14="http://schemas.microsoft.com/office/powerpoint/2010/main" val="12107610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41BC9-7B78-EB46-ACE0-0F026FA26714}"/>
              </a:ext>
            </a:extLst>
          </p:cNvPr>
          <p:cNvSpPr>
            <a:spLocks noGrp="1"/>
          </p:cNvSpPr>
          <p:nvPr>
            <p:ph type="title"/>
          </p:nvPr>
        </p:nvSpPr>
        <p:spPr/>
        <p:txBody>
          <a:bodyPr/>
          <a:lstStyle/>
          <a:p>
            <a:r>
              <a:rPr lang="en-US" dirty="0"/>
              <a:t>Performance</a:t>
            </a:r>
          </a:p>
        </p:txBody>
      </p:sp>
      <p:sp>
        <p:nvSpPr>
          <p:cNvPr id="3" name="Content Placeholder 2">
            <a:extLst>
              <a:ext uri="{FF2B5EF4-FFF2-40B4-BE49-F238E27FC236}">
                <a16:creationId xmlns:a16="http://schemas.microsoft.com/office/drawing/2014/main" id="{5BA7695D-C18C-C849-8036-007CFD545B16}"/>
              </a:ext>
            </a:extLst>
          </p:cNvPr>
          <p:cNvSpPr>
            <a:spLocks noGrp="1"/>
          </p:cNvSpPr>
          <p:nvPr>
            <p:ph idx="1"/>
          </p:nvPr>
        </p:nvSpPr>
        <p:spPr/>
        <p:txBody>
          <a:bodyPr>
            <a:normAutofit fontScale="85000" lnSpcReduction="20000"/>
          </a:bodyPr>
          <a:lstStyle/>
          <a:p>
            <a:r>
              <a:rPr lang="en-US" i="1" dirty="0"/>
              <a:t>Source of stimulus.</a:t>
            </a:r>
            <a:r>
              <a:rPr lang="en-US" dirty="0"/>
              <a:t> The stimuli arrive either from external (possibly multiple) or internal sources.</a:t>
            </a:r>
          </a:p>
          <a:p>
            <a:r>
              <a:rPr lang="en-US" i="1" dirty="0"/>
              <a:t>Stimulus</a:t>
            </a:r>
            <a:r>
              <a:rPr lang="en-US" dirty="0"/>
              <a:t>. The stimuli are the event arrivals. The arrival pattern can be periodic, stochastic, or sporadic, characterized by numeric parameters.</a:t>
            </a:r>
          </a:p>
          <a:p>
            <a:r>
              <a:rPr lang="en-US" i="1" dirty="0"/>
              <a:t>Artifact</a:t>
            </a:r>
            <a:r>
              <a:rPr lang="en-US" dirty="0"/>
              <a:t>. The artifact is the system or one or more of its components.</a:t>
            </a:r>
          </a:p>
          <a:p>
            <a:r>
              <a:rPr lang="en-US" i="1" dirty="0"/>
              <a:t>Environment</a:t>
            </a:r>
            <a:r>
              <a:rPr lang="en-US" dirty="0"/>
              <a:t>. The system can be in various operational modes, such as normal, emergency, peak load, or overload.</a:t>
            </a:r>
          </a:p>
          <a:p>
            <a:r>
              <a:rPr lang="en-US" i="1" dirty="0"/>
              <a:t>Response</a:t>
            </a:r>
            <a:r>
              <a:rPr lang="en-US" dirty="0"/>
              <a:t>. The system must process the arriving events. This may cause a change in the system environment (e.g., from normal to overload mode).</a:t>
            </a:r>
          </a:p>
          <a:p>
            <a:r>
              <a:rPr lang="en-US" i="1" dirty="0"/>
              <a:t>Response measure.</a:t>
            </a:r>
            <a:r>
              <a:rPr lang="en-US" dirty="0"/>
              <a:t> The response measures are the time it takes to process the arriving events (latency or a deadline), the variation in this time (jitter), the number of events that can be processed within a particular time interval (throughput), or a characterization of the events that cannot be processed (miss rate).</a:t>
            </a:r>
          </a:p>
          <a:p>
            <a:endParaRPr lang="en-US" dirty="0"/>
          </a:p>
        </p:txBody>
      </p:sp>
      <p:sp>
        <p:nvSpPr>
          <p:cNvPr id="4" name="Date Placeholder 3">
            <a:extLst>
              <a:ext uri="{FF2B5EF4-FFF2-40B4-BE49-F238E27FC236}">
                <a16:creationId xmlns:a16="http://schemas.microsoft.com/office/drawing/2014/main" id="{7D0BDF22-6D59-754D-AABD-5291F9411C42}"/>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EB855CFC-45F4-BB42-9F16-019751AD8AFE}"/>
              </a:ext>
            </a:extLst>
          </p:cNvPr>
          <p:cNvSpPr>
            <a:spLocks noGrp="1"/>
          </p:cNvSpPr>
          <p:nvPr>
            <p:ph type="sldNum" sz="quarter" idx="12"/>
          </p:nvPr>
        </p:nvSpPr>
        <p:spPr/>
        <p:txBody>
          <a:bodyPr/>
          <a:lstStyle/>
          <a:p>
            <a:fld id="{6D72DC05-7D99-704D-987E-FD4BAB94D434}" type="slidenum">
              <a:rPr lang="en-US" smtClean="0"/>
              <a:t>85</a:t>
            </a:fld>
            <a:endParaRPr lang="en-US"/>
          </a:p>
        </p:txBody>
      </p:sp>
    </p:spTree>
    <p:extLst>
      <p:ext uri="{BB962C8B-B14F-4D97-AF65-F5344CB8AC3E}">
        <p14:creationId xmlns:p14="http://schemas.microsoft.com/office/powerpoint/2010/main" val="25798094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3880-23FD-B14F-B29D-FE937D0CD71B}"/>
              </a:ext>
            </a:extLst>
          </p:cNvPr>
          <p:cNvSpPr>
            <a:spLocks noGrp="1"/>
          </p:cNvSpPr>
          <p:nvPr>
            <p:ph type="title"/>
          </p:nvPr>
        </p:nvSpPr>
        <p:spPr/>
        <p:txBody>
          <a:bodyPr/>
          <a:lstStyle/>
          <a:p>
            <a:r>
              <a:rPr lang="en-US" dirty="0"/>
              <a:t>Performance</a:t>
            </a:r>
          </a:p>
        </p:txBody>
      </p:sp>
      <p:sp>
        <p:nvSpPr>
          <p:cNvPr id="4" name="Date Placeholder 3">
            <a:extLst>
              <a:ext uri="{FF2B5EF4-FFF2-40B4-BE49-F238E27FC236}">
                <a16:creationId xmlns:a16="http://schemas.microsoft.com/office/drawing/2014/main" id="{377AF1CA-DD2E-E845-99D3-80ED87FA9539}"/>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537B48BF-AEE3-6B4E-9ECE-B13D0FE4023B}"/>
              </a:ext>
            </a:extLst>
          </p:cNvPr>
          <p:cNvSpPr>
            <a:spLocks noGrp="1"/>
          </p:cNvSpPr>
          <p:nvPr>
            <p:ph type="sldNum" sz="quarter" idx="12"/>
          </p:nvPr>
        </p:nvSpPr>
        <p:spPr/>
        <p:txBody>
          <a:bodyPr/>
          <a:lstStyle/>
          <a:p>
            <a:fld id="{6D72DC05-7D99-704D-987E-FD4BAB94D434}" type="slidenum">
              <a:rPr lang="en-US" smtClean="0"/>
              <a:t>86</a:t>
            </a:fld>
            <a:endParaRPr lang="en-US"/>
          </a:p>
        </p:txBody>
      </p:sp>
      <p:pic>
        <p:nvPicPr>
          <p:cNvPr id="6" name="Picture 5">
            <a:extLst>
              <a:ext uri="{FF2B5EF4-FFF2-40B4-BE49-F238E27FC236}">
                <a16:creationId xmlns:a16="http://schemas.microsoft.com/office/drawing/2014/main" id="{E93A3647-61AA-6649-9E2A-2920DE282278}"/>
              </a:ext>
            </a:extLst>
          </p:cNvPr>
          <p:cNvPicPr>
            <a:picLocks noChangeAspect="1"/>
          </p:cNvPicPr>
          <p:nvPr/>
        </p:nvPicPr>
        <p:blipFill>
          <a:blip r:embed="rId2"/>
          <a:stretch>
            <a:fillRect/>
          </a:stretch>
        </p:blipFill>
        <p:spPr>
          <a:xfrm>
            <a:off x="2209800" y="1815778"/>
            <a:ext cx="8070850" cy="4723134"/>
          </a:xfrm>
          <a:prstGeom prst="rect">
            <a:avLst/>
          </a:prstGeom>
        </p:spPr>
      </p:pic>
    </p:spTree>
    <p:extLst>
      <p:ext uri="{BB962C8B-B14F-4D97-AF65-F5344CB8AC3E}">
        <p14:creationId xmlns:p14="http://schemas.microsoft.com/office/powerpoint/2010/main" val="3160477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36A6-F8F7-7B46-81E4-16AC664DF31A}"/>
              </a:ext>
            </a:extLst>
          </p:cNvPr>
          <p:cNvSpPr>
            <a:spLocks noGrp="1"/>
          </p:cNvSpPr>
          <p:nvPr>
            <p:ph type="title"/>
          </p:nvPr>
        </p:nvSpPr>
        <p:spPr/>
        <p:txBody>
          <a:bodyPr/>
          <a:lstStyle/>
          <a:p>
            <a:r>
              <a:rPr lang="en-US" dirty="0"/>
              <a:t>Patterns</a:t>
            </a:r>
          </a:p>
        </p:txBody>
      </p:sp>
      <p:sp>
        <p:nvSpPr>
          <p:cNvPr id="3" name="Text Placeholder 2">
            <a:extLst>
              <a:ext uri="{FF2B5EF4-FFF2-40B4-BE49-F238E27FC236}">
                <a16:creationId xmlns:a16="http://schemas.microsoft.com/office/drawing/2014/main" id="{A31E6DFA-D199-3645-84B5-85B7DFD251F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DDEDD12-972E-A84D-9F68-4B08D99FFB4E}"/>
              </a:ext>
            </a:extLst>
          </p:cNvPr>
          <p:cNvSpPr>
            <a:spLocks noGrp="1"/>
          </p:cNvSpPr>
          <p:nvPr>
            <p:ph type="dt" sz="half" idx="10"/>
          </p:nvPr>
        </p:nvSpPr>
        <p:spPr/>
        <p:txBody>
          <a:bodyPr/>
          <a:lstStyle/>
          <a:p>
            <a:fld id="{1271082B-E71A-B248-A599-B7972507F430}" type="datetime1">
              <a:rPr lang="en-US" smtClean="0"/>
              <a:t>11/15/20</a:t>
            </a:fld>
            <a:endParaRPr lang="en-US"/>
          </a:p>
        </p:txBody>
      </p:sp>
      <p:sp>
        <p:nvSpPr>
          <p:cNvPr id="5" name="Slide Number Placeholder 4">
            <a:extLst>
              <a:ext uri="{FF2B5EF4-FFF2-40B4-BE49-F238E27FC236}">
                <a16:creationId xmlns:a16="http://schemas.microsoft.com/office/drawing/2014/main" id="{42DE2805-3348-6C45-AB65-CAC031550B5D}"/>
              </a:ext>
            </a:extLst>
          </p:cNvPr>
          <p:cNvSpPr>
            <a:spLocks noGrp="1"/>
          </p:cNvSpPr>
          <p:nvPr>
            <p:ph type="sldNum" sz="quarter" idx="12"/>
          </p:nvPr>
        </p:nvSpPr>
        <p:spPr/>
        <p:txBody>
          <a:bodyPr/>
          <a:lstStyle/>
          <a:p>
            <a:fld id="{6D72DC05-7D99-704D-987E-FD4BAB94D434}" type="slidenum">
              <a:rPr lang="en-US" smtClean="0"/>
              <a:t>87</a:t>
            </a:fld>
            <a:endParaRPr lang="en-US"/>
          </a:p>
        </p:txBody>
      </p:sp>
    </p:spTree>
    <p:extLst>
      <p:ext uri="{BB962C8B-B14F-4D97-AF65-F5344CB8AC3E}">
        <p14:creationId xmlns:p14="http://schemas.microsoft.com/office/powerpoint/2010/main" val="1158413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5AF2-58C0-6A40-A84E-2FEE3B4322FE}"/>
              </a:ext>
            </a:extLst>
          </p:cNvPr>
          <p:cNvSpPr>
            <a:spLocks noGrp="1"/>
          </p:cNvSpPr>
          <p:nvPr>
            <p:ph type="title"/>
          </p:nvPr>
        </p:nvSpPr>
        <p:spPr/>
        <p:txBody>
          <a:bodyPr/>
          <a:lstStyle/>
          <a:p>
            <a:r>
              <a:rPr lang="en-US" dirty="0"/>
              <a:t>Layers</a:t>
            </a:r>
          </a:p>
        </p:txBody>
      </p:sp>
      <p:sp>
        <p:nvSpPr>
          <p:cNvPr id="4" name="Date Placeholder 3">
            <a:extLst>
              <a:ext uri="{FF2B5EF4-FFF2-40B4-BE49-F238E27FC236}">
                <a16:creationId xmlns:a16="http://schemas.microsoft.com/office/drawing/2014/main" id="{943E1CFD-F14D-F248-922D-F23778CBFE38}"/>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F7233F44-B7A3-2340-8300-56AFB32171FC}"/>
              </a:ext>
            </a:extLst>
          </p:cNvPr>
          <p:cNvSpPr>
            <a:spLocks noGrp="1"/>
          </p:cNvSpPr>
          <p:nvPr>
            <p:ph type="sldNum" sz="quarter" idx="12"/>
          </p:nvPr>
        </p:nvSpPr>
        <p:spPr/>
        <p:txBody>
          <a:bodyPr/>
          <a:lstStyle/>
          <a:p>
            <a:fld id="{6D72DC05-7D99-704D-987E-FD4BAB94D434}" type="slidenum">
              <a:rPr lang="en-US" smtClean="0"/>
              <a:t>88</a:t>
            </a:fld>
            <a:endParaRPr lang="en-US"/>
          </a:p>
        </p:txBody>
      </p:sp>
      <p:pic>
        <p:nvPicPr>
          <p:cNvPr id="6" name="Picture 5">
            <a:extLst>
              <a:ext uri="{FF2B5EF4-FFF2-40B4-BE49-F238E27FC236}">
                <a16:creationId xmlns:a16="http://schemas.microsoft.com/office/drawing/2014/main" id="{BA157D0E-1DE8-E94F-927C-4F4D5CDEBF66}"/>
              </a:ext>
            </a:extLst>
          </p:cNvPr>
          <p:cNvPicPr>
            <a:picLocks noChangeAspect="1"/>
          </p:cNvPicPr>
          <p:nvPr/>
        </p:nvPicPr>
        <p:blipFill>
          <a:blip r:embed="rId2"/>
          <a:stretch>
            <a:fillRect/>
          </a:stretch>
        </p:blipFill>
        <p:spPr>
          <a:xfrm>
            <a:off x="597118" y="1690688"/>
            <a:ext cx="7171295" cy="4575969"/>
          </a:xfrm>
          <a:prstGeom prst="rect">
            <a:avLst/>
          </a:prstGeom>
        </p:spPr>
      </p:pic>
      <p:pic>
        <p:nvPicPr>
          <p:cNvPr id="7" name="Picture 6">
            <a:extLst>
              <a:ext uri="{FF2B5EF4-FFF2-40B4-BE49-F238E27FC236}">
                <a16:creationId xmlns:a16="http://schemas.microsoft.com/office/drawing/2014/main" id="{861312CA-0C54-C24E-8B96-FAEC190E81D8}"/>
              </a:ext>
            </a:extLst>
          </p:cNvPr>
          <p:cNvPicPr>
            <a:picLocks noChangeAspect="1"/>
          </p:cNvPicPr>
          <p:nvPr/>
        </p:nvPicPr>
        <p:blipFill rotWithShape="1">
          <a:blip r:embed="rId3"/>
          <a:srcRect r="38983"/>
          <a:stretch/>
        </p:blipFill>
        <p:spPr>
          <a:xfrm>
            <a:off x="8851682" y="2567172"/>
            <a:ext cx="2743200" cy="2489200"/>
          </a:xfrm>
          <a:prstGeom prst="rect">
            <a:avLst/>
          </a:prstGeom>
        </p:spPr>
      </p:pic>
    </p:spTree>
    <p:extLst>
      <p:ext uri="{BB962C8B-B14F-4D97-AF65-F5344CB8AC3E}">
        <p14:creationId xmlns:p14="http://schemas.microsoft.com/office/powerpoint/2010/main" val="3971314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72FA-F2BC-A84D-94BA-02F9787223AE}"/>
              </a:ext>
            </a:extLst>
          </p:cNvPr>
          <p:cNvSpPr>
            <a:spLocks noGrp="1"/>
          </p:cNvSpPr>
          <p:nvPr>
            <p:ph type="title"/>
          </p:nvPr>
        </p:nvSpPr>
        <p:spPr/>
        <p:txBody>
          <a:bodyPr/>
          <a:lstStyle/>
          <a:p>
            <a:r>
              <a:rPr lang="en-US" dirty="0"/>
              <a:t>Layers</a:t>
            </a:r>
          </a:p>
        </p:txBody>
      </p:sp>
      <p:sp>
        <p:nvSpPr>
          <p:cNvPr id="4" name="Date Placeholder 3">
            <a:extLst>
              <a:ext uri="{FF2B5EF4-FFF2-40B4-BE49-F238E27FC236}">
                <a16:creationId xmlns:a16="http://schemas.microsoft.com/office/drawing/2014/main" id="{42FEB284-332F-7544-88D8-B086C2504AAD}"/>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4A760AA8-2214-F645-964A-A54C94DFD9BF}"/>
              </a:ext>
            </a:extLst>
          </p:cNvPr>
          <p:cNvSpPr>
            <a:spLocks noGrp="1"/>
          </p:cNvSpPr>
          <p:nvPr>
            <p:ph type="sldNum" sz="quarter" idx="12"/>
          </p:nvPr>
        </p:nvSpPr>
        <p:spPr/>
        <p:txBody>
          <a:bodyPr/>
          <a:lstStyle/>
          <a:p>
            <a:fld id="{6D72DC05-7D99-704D-987E-FD4BAB94D434}" type="slidenum">
              <a:rPr lang="en-US" smtClean="0"/>
              <a:t>89</a:t>
            </a:fld>
            <a:endParaRPr lang="en-US"/>
          </a:p>
        </p:txBody>
      </p:sp>
      <p:pic>
        <p:nvPicPr>
          <p:cNvPr id="6" name="Picture 5">
            <a:extLst>
              <a:ext uri="{FF2B5EF4-FFF2-40B4-BE49-F238E27FC236}">
                <a16:creationId xmlns:a16="http://schemas.microsoft.com/office/drawing/2014/main" id="{751D60A0-9666-5143-A214-9573D4C1DA33}"/>
              </a:ext>
            </a:extLst>
          </p:cNvPr>
          <p:cNvPicPr>
            <a:picLocks noChangeAspect="1"/>
          </p:cNvPicPr>
          <p:nvPr/>
        </p:nvPicPr>
        <p:blipFill>
          <a:blip r:embed="rId3"/>
          <a:stretch>
            <a:fillRect/>
          </a:stretch>
        </p:blipFill>
        <p:spPr>
          <a:xfrm>
            <a:off x="1278122" y="2201069"/>
            <a:ext cx="10160562" cy="3644900"/>
          </a:xfrm>
          <a:prstGeom prst="rect">
            <a:avLst/>
          </a:prstGeom>
        </p:spPr>
      </p:pic>
      <p:sp>
        <p:nvSpPr>
          <p:cNvPr id="7" name="&quot;No&quot; Symbol 6">
            <a:extLst>
              <a:ext uri="{FF2B5EF4-FFF2-40B4-BE49-F238E27FC236}">
                <a16:creationId xmlns:a16="http://schemas.microsoft.com/office/drawing/2014/main" id="{081DA5C4-48C2-E746-AF50-190BF95B8260}"/>
              </a:ext>
            </a:extLst>
          </p:cNvPr>
          <p:cNvSpPr/>
          <p:nvPr/>
        </p:nvSpPr>
        <p:spPr>
          <a:xfrm>
            <a:off x="4295553" y="1667521"/>
            <a:ext cx="4667693" cy="4667693"/>
          </a:xfrm>
          <a:prstGeom prst="noSmoking">
            <a:avLst/>
          </a:prstGeom>
          <a:solidFill>
            <a:srgbClr val="FF0000">
              <a:alpha val="5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80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1603-8E90-4D4F-A4B9-54CB02AB9D9F}"/>
              </a:ext>
            </a:extLst>
          </p:cNvPr>
          <p:cNvSpPr>
            <a:spLocks noGrp="1"/>
          </p:cNvSpPr>
          <p:nvPr>
            <p:ph type="title"/>
          </p:nvPr>
        </p:nvSpPr>
        <p:spPr/>
        <p:txBody>
          <a:bodyPr/>
          <a:lstStyle/>
          <a:p>
            <a:r>
              <a:rPr lang="en-US" dirty="0"/>
              <a:t>Batch-Sequential</a:t>
            </a:r>
          </a:p>
        </p:txBody>
      </p:sp>
      <p:sp>
        <p:nvSpPr>
          <p:cNvPr id="4" name="Date Placeholder 3">
            <a:extLst>
              <a:ext uri="{FF2B5EF4-FFF2-40B4-BE49-F238E27FC236}">
                <a16:creationId xmlns:a16="http://schemas.microsoft.com/office/drawing/2014/main" id="{860C81C4-6A97-3F46-A154-0C0FB6E728E3}"/>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4ED1C8E9-023F-F246-BCCE-48DF20493F16}"/>
              </a:ext>
            </a:extLst>
          </p:cNvPr>
          <p:cNvSpPr>
            <a:spLocks noGrp="1"/>
          </p:cNvSpPr>
          <p:nvPr>
            <p:ph type="sldNum" sz="quarter" idx="12"/>
          </p:nvPr>
        </p:nvSpPr>
        <p:spPr/>
        <p:txBody>
          <a:bodyPr/>
          <a:lstStyle/>
          <a:p>
            <a:fld id="{6D72DC05-7D99-704D-987E-FD4BAB94D434}" type="slidenum">
              <a:rPr lang="en-US" smtClean="0"/>
              <a:t>90</a:t>
            </a:fld>
            <a:endParaRPr lang="en-US"/>
          </a:p>
        </p:txBody>
      </p:sp>
      <p:pic>
        <p:nvPicPr>
          <p:cNvPr id="6" name="Picture 5">
            <a:extLst>
              <a:ext uri="{FF2B5EF4-FFF2-40B4-BE49-F238E27FC236}">
                <a16:creationId xmlns:a16="http://schemas.microsoft.com/office/drawing/2014/main" id="{4545E8AB-E858-BA41-B07E-563949752515}"/>
              </a:ext>
            </a:extLst>
          </p:cNvPr>
          <p:cNvPicPr>
            <a:picLocks noChangeAspect="1"/>
          </p:cNvPicPr>
          <p:nvPr/>
        </p:nvPicPr>
        <p:blipFill>
          <a:blip r:embed="rId2"/>
          <a:stretch>
            <a:fillRect/>
          </a:stretch>
        </p:blipFill>
        <p:spPr>
          <a:xfrm>
            <a:off x="1952329" y="1690688"/>
            <a:ext cx="8287341" cy="4389992"/>
          </a:xfrm>
          <a:prstGeom prst="rect">
            <a:avLst/>
          </a:prstGeom>
        </p:spPr>
      </p:pic>
    </p:spTree>
    <p:extLst>
      <p:ext uri="{BB962C8B-B14F-4D97-AF65-F5344CB8AC3E}">
        <p14:creationId xmlns:p14="http://schemas.microsoft.com/office/powerpoint/2010/main" val="2336668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E1BA-0431-6545-805C-BBF38862241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4863B35-A3D1-3149-992B-2ECEB58EB1BC}"/>
              </a:ext>
            </a:extLst>
          </p:cNvPr>
          <p:cNvSpPr>
            <a:spLocks noGrp="1"/>
          </p:cNvSpPr>
          <p:nvPr>
            <p:ph idx="1"/>
          </p:nvPr>
        </p:nvSpPr>
        <p:spPr/>
        <p:txBody>
          <a:bodyPr>
            <a:normAutofit lnSpcReduction="10000"/>
          </a:bodyPr>
          <a:lstStyle/>
          <a:p>
            <a:pPr marL="0" indent="0">
              <a:buNone/>
            </a:pPr>
            <a:r>
              <a:rPr lang="en-US" dirty="0"/>
              <a:t>Suppose you are asked to build a file system…</a:t>
            </a:r>
          </a:p>
          <a:p>
            <a:pPr marL="0" indent="0">
              <a:buNone/>
            </a:pPr>
            <a:endParaRPr lang="en-US" dirty="0"/>
          </a:p>
          <a:p>
            <a:pPr marL="0" indent="0">
              <a:buNone/>
            </a:pPr>
            <a:r>
              <a:rPr lang="en-US" dirty="0"/>
              <a:t>What is a file system?</a:t>
            </a:r>
          </a:p>
          <a:p>
            <a:pPr marL="0" indent="0">
              <a:buNone/>
            </a:pPr>
            <a:endParaRPr lang="en-US" dirty="0"/>
          </a:p>
          <a:p>
            <a:pPr marL="0" indent="0">
              <a:buNone/>
            </a:pPr>
            <a:r>
              <a:rPr lang="en-US" dirty="0"/>
              <a:t>POSIX - The Portable Operating System Interface (POSIX) is a family of standards specified by the IEEE Computer Society for maintaining compatibility between operating systems. POSIX defines the application programming interface (API), along with command line shells and utility interfaces, for software compatibility with variants of Unix and other operating systems</a:t>
            </a:r>
          </a:p>
        </p:txBody>
      </p:sp>
      <p:sp>
        <p:nvSpPr>
          <p:cNvPr id="4" name="Rectangle 3">
            <a:extLst>
              <a:ext uri="{FF2B5EF4-FFF2-40B4-BE49-F238E27FC236}">
                <a16:creationId xmlns:a16="http://schemas.microsoft.com/office/drawing/2014/main" id="{27B0C501-3671-A246-877B-2360955CB91A}"/>
              </a:ext>
            </a:extLst>
          </p:cNvPr>
          <p:cNvSpPr/>
          <p:nvPr/>
        </p:nvSpPr>
        <p:spPr>
          <a:xfrm>
            <a:off x="838200" y="6123543"/>
            <a:ext cx="3624197" cy="369332"/>
          </a:xfrm>
          <a:prstGeom prst="rect">
            <a:avLst/>
          </a:prstGeom>
        </p:spPr>
        <p:txBody>
          <a:bodyPr wrap="none">
            <a:spAutoFit/>
          </a:bodyPr>
          <a:lstStyle/>
          <a:p>
            <a:r>
              <a:rPr lang="en-US" dirty="0">
                <a:hlinkClick r:id="rId2"/>
              </a:rPr>
              <a:t>https://en.wikipedia.org/wiki/POSIX</a:t>
            </a:r>
            <a:r>
              <a:rPr lang="en-US" dirty="0"/>
              <a:t> </a:t>
            </a:r>
          </a:p>
        </p:txBody>
      </p:sp>
      <p:sp>
        <p:nvSpPr>
          <p:cNvPr id="5" name="Date Placeholder 4">
            <a:extLst>
              <a:ext uri="{FF2B5EF4-FFF2-40B4-BE49-F238E27FC236}">
                <a16:creationId xmlns:a16="http://schemas.microsoft.com/office/drawing/2014/main" id="{CBD144D9-4564-B94E-AD30-CE671B297384}"/>
              </a:ext>
            </a:extLst>
          </p:cNvPr>
          <p:cNvSpPr>
            <a:spLocks noGrp="1"/>
          </p:cNvSpPr>
          <p:nvPr>
            <p:ph type="dt" sz="half" idx="10"/>
          </p:nvPr>
        </p:nvSpPr>
        <p:spPr/>
        <p:txBody>
          <a:bodyPr/>
          <a:lstStyle/>
          <a:p>
            <a:fld id="{DD42DED4-7B82-014D-9015-43F6BC2F623C}" type="datetime1">
              <a:rPr lang="en-US" smtClean="0"/>
              <a:t>11/13/20</a:t>
            </a:fld>
            <a:endParaRPr lang="en-US"/>
          </a:p>
        </p:txBody>
      </p:sp>
      <p:sp>
        <p:nvSpPr>
          <p:cNvPr id="6" name="Slide Number Placeholder 5">
            <a:extLst>
              <a:ext uri="{FF2B5EF4-FFF2-40B4-BE49-F238E27FC236}">
                <a16:creationId xmlns:a16="http://schemas.microsoft.com/office/drawing/2014/main" id="{2AACE773-8E4E-8E4E-BE89-DBD337450D7D}"/>
              </a:ext>
            </a:extLst>
          </p:cNvPr>
          <p:cNvSpPr>
            <a:spLocks noGrp="1"/>
          </p:cNvSpPr>
          <p:nvPr>
            <p:ph type="sldNum" sz="quarter" idx="12"/>
          </p:nvPr>
        </p:nvSpPr>
        <p:spPr/>
        <p:txBody>
          <a:bodyPr/>
          <a:lstStyle/>
          <a:p>
            <a:fld id="{6D72DC05-7D99-704D-987E-FD4BAB94D434}" type="slidenum">
              <a:rPr lang="en-US" smtClean="0"/>
              <a:t>10</a:t>
            </a:fld>
            <a:endParaRPr lang="en-US"/>
          </a:p>
        </p:txBody>
      </p:sp>
    </p:spTree>
    <p:extLst>
      <p:ext uri="{BB962C8B-B14F-4D97-AF65-F5344CB8AC3E}">
        <p14:creationId xmlns:p14="http://schemas.microsoft.com/office/powerpoint/2010/main" val="1032342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F728-817F-B942-B9C6-094929725EE2}"/>
              </a:ext>
            </a:extLst>
          </p:cNvPr>
          <p:cNvSpPr>
            <a:spLocks noGrp="1"/>
          </p:cNvSpPr>
          <p:nvPr>
            <p:ph type="title"/>
          </p:nvPr>
        </p:nvSpPr>
        <p:spPr/>
        <p:txBody>
          <a:bodyPr/>
          <a:lstStyle/>
          <a:p>
            <a:r>
              <a:rPr lang="en-US" dirty="0"/>
              <a:t>Batch-Sequential</a:t>
            </a:r>
          </a:p>
        </p:txBody>
      </p:sp>
      <p:sp>
        <p:nvSpPr>
          <p:cNvPr id="3" name="Content Placeholder 2">
            <a:extLst>
              <a:ext uri="{FF2B5EF4-FFF2-40B4-BE49-F238E27FC236}">
                <a16:creationId xmlns:a16="http://schemas.microsoft.com/office/drawing/2014/main" id="{0AE732A4-CD60-1046-A26C-8608E2B8889B}"/>
              </a:ext>
            </a:extLst>
          </p:cNvPr>
          <p:cNvSpPr>
            <a:spLocks noGrp="1"/>
          </p:cNvSpPr>
          <p:nvPr>
            <p:ph idx="1"/>
          </p:nvPr>
        </p:nvSpPr>
        <p:spPr/>
        <p:txBody>
          <a:bodyPr/>
          <a:lstStyle/>
          <a:p>
            <a:r>
              <a:rPr lang="en-US" dirty="0"/>
              <a:t>Pros:</a:t>
            </a:r>
          </a:p>
          <a:p>
            <a:pPr lvl="1"/>
            <a:r>
              <a:rPr lang="en-US" dirty="0"/>
              <a:t>simplicity – conceptual integrity</a:t>
            </a:r>
          </a:p>
          <a:p>
            <a:pPr lvl="1"/>
            <a:r>
              <a:rPr lang="en-US" dirty="0"/>
              <a:t>reuse – filters do not depend on other filters for their correctness</a:t>
            </a:r>
          </a:p>
          <a:p>
            <a:pPr lvl="1"/>
            <a:r>
              <a:rPr lang="en-US" dirty="0"/>
              <a:t>modifiability – batch processes can be established</a:t>
            </a:r>
          </a:p>
          <a:p>
            <a:pPr lvl="1"/>
            <a:r>
              <a:rPr lang="en-US" dirty="0"/>
              <a:t>relatively easily using “plumbing mechanism”</a:t>
            </a:r>
          </a:p>
          <a:p>
            <a:r>
              <a:rPr lang="en-US" dirty="0"/>
              <a:t>Cons:</a:t>
            </a:r>
          </a:p>
          <a:p>
            <a:pPr lvl="1"/>
            <a:r>
              <a:rPr lang="en-US" dirty="0"/>
              <a:t>performance</a:t>
            </a:r>
          </a:p>
          <a:p>
            <a:pPr lvl="1"/>
            <a:r>
              <a:rPr lang="en-US" dirty="0"/>
              <a:t>difficult to create interactive applications</a:t>
            </a:r>
          </a:p>
          <a:p>
            <a:pPr lvl="1"/>
            <a:r>
              <a:rPr lang="en-US" dirty="0"/>
              <a:t>usually requires manual intervention and oversight</a:t>
            </a:r>
          </a:p>
        </p:txBody>
      </p:sp>
      <p:sp>
        <p:nvSpPr>
          <p:cNvPr id="4" name="Date Placeholder 3">
            <a:extLst>
              <a:ext uri="{FF2B5EF4-FFF2-40B4-BE49-F238E27FC236}">
                <a16:creationId xmlns:a16="http://schemas.microsoft.com/office/drawing/2014/main" id="{DAD29153-F4F2-5C48-9255-1EB963154267}"/>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14071EFA-ED2E-414F-94C7-E91FC60AA4D7}"/>
              </a:ext>
            </a:extLst>
          </p:cNvPr>
          <p:cNvSpPr>
            <a:spLocks noGrp="1"/>
          </p:cNvSpPr>
          <p:nvPr>
            <p:ph type="sldNum" sz="quarter" idx="12"/>
          </p:nvPr>
        </p:nvSpPr>
        <p:spPr/>
        <p:txBody>
          <a:bodyPr/>
          <a:lstStyle/>
          <a:p>
            <a:fld id="{6D72DC05-7D99-704D-987E-FD4BAB94D434}" type="slidenum">
              <a:rPr lang="en-US" smtClean="0"/>
              <a:t>91</a:t>
            </a:fld>
            <a:endParaRPr lang="en-US"/>
          </a:p>
        </p:txBody>
      </p:sp>
    </p:spTree>
    <p:extLst>
      <p:ext uri="{BB962C8B-B14F-4D97-AF65-F5344CB8AC3E}">
        <p14:creationId xmlns:p14="http://schemas.microsoft.com/office/powerpoint/2010/main" val="4058132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62CB-E5B3-EE48-9CCB-6E8BC17D7C1D}"/>
              </a:ext>
            </a:extLst>
          </p:cNvPr>
          <p:cNvSpPr>
            <a:spLocks noGrp="1"/>
          </p:cNvSpPr>
          <p:nvPr>
            <p:ph type="title"/>
          </p:nvPr>
        </p:nvSpPr>
        <p:spPr/>
        <p:txBody>
          <a:bodyPr/>
          <a:lstStyle/>
          <a:p>
            <a:r>
              <a:rPr lang="en-US" dirty="0"/>
              <a:t>Pipe-and-Filter</a:t>
            </a:r>
          </a:p>
        </p:txBody>
      </p:sp>
      <p:sp>
        <p:nvSpPr>
          <p:cNvPr id="4" name="Date Placeholder 3">
            <a:extLst>
              <a:ext uri="{FF2B5EF4-FFF2-40B4-BE49-F238E27FC236}">
                <a16:creationId xmlns:a16="http://schemas.microsoft.com/office/drawing/2014/main" id="{01D53440-300C-CE43-836D-9F0D851EBED9}"/>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FEE95155-8E0E-394E-BDD6-6CE49120542E}"/>
              </a:ext>
            </a:extLst>
          </p:cNvPr>
          <p:cNvSpPr>
            <a:spLocks noGrp="1"/>
          </p:cNvSpPr>
          <p:nvPr>
            <p:ph type="sldNum" sz="quarter" idx="12"/>
          </p:nvPr>
        </p:nvSpPr>
        <p:spPr/>
        <p:txBody>
          <a:bodyPr/>
          <a:lstStyle/>
          <a:p>
            <a:fld id="{6D72DC05-7D99-704D-987E-FD4BAB94D434}" type="slidenum">
              <a:rPr lang="en-US" smtClean="0"/>
              <a:t>92</a:t>
            </a:fld>
            <a:endParaRPr lang="en-US"/>
          </a:p>
        </p:txBody>
      </p:sp>
      <p:pic>
        <p:nvPicPr>
          <p:cNvPr id="6" name="Picture 5">
            <a:extLst>
              <a:ext uri="{FF2B5EF4-FFF2-40B4-BE49-F238E27FC236}">
                <a16:creationId xmlns:a16="http://schemas.microsoft.com/office/drawing/2014/main" id="{4046689C-2FA5-884A-8A12-FE3B3DB90BB1}"/>
              </a:ext>
            </a:extLst>
          </p:cNvPr>
          <p:cNvPicPr>
            <a:picLocks noChangeAspect="1"/>
          </p:cNvPicPr>
          <p:nvPr/>
        </p:nvPicPr>
        <p:blipFill>
          <a:blip r:embed="rId2"/>
          <a:stretch>
            <a:fillRect/>
          </a:stretch>
        </p:blipFill>
        <p:spPr>
          <a:xfrm>
            <a:off x="1206500" y="1690688"/>
            <a:ext cx="9779000" cy="3746500"/>
          </a:xfrm>
          <a:prstGeom prst="rect">
            <a:avLst/>
          </a:prstGeom>
        </p:spPr>
      </p:pic>
    </p:spTree>
    <p:extLst>
      <p:ext uri="{BB962C8B-B14F-4D97-AF65-F5344CB8AC3E}">
        <p14:creationId xmlns:p14="http://schemas.microsoft.com/office/powerpoint/2010/main" val="1371667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6DDC-FD2E-2248-9813-8F1E52B4A8AA}"/>
              </a:ext>
            </a:extLst>
          </p:cNvPr>
          <p:cNvSpPr>
            <a:spLocks noGrp="1"/>
          </p:cNvSpPr>
          <p:nvPr>
            <p:ph type="title"/>
          </p:nvPr>
        </p:nvSpPr>
        <p:spPr/>
        <p:txBody>
          <a:bodyPr/>
          <a:lstStyle/>
          <a:p>
            <a:r>
              <a:rPr lang="en-US" dirty="0"/>
              <a:t>Pipe-and-Filter</a:t>
            </a:r>
          </a:p>
        </p:txBody>
      </p:sp>
      <p:sp>
        <p:nvSpPr>
          <p:cNvPr id="4" name="Date Placeholder 3">
            <a:extLst>
              <a:ext uri="{FF2B5EF4-FFF2-40B4-BE49-F238E27FC236}">
                <a16:creationId xmlns:a16="http://schemas.microsoft.com/office/drawing/2014/main" id="{45DFA0D5-7BD6-244C-A852-72808A83855D}"/>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C5522C15-B0FA-0642-827A-727CC8025ADE}"/>
              </a:ext>
            </a:extLst>
          </p:cNvPr>
          <p:cNvSpPr>
            <a:spLocks noGrp="1"/>
          </p:cNvSpPr>
          <p:nvPr>
            <p:ph type="sldNum" sz="quarter" idx="12"/>
          </p:nvPr>
        </p:nvSpPr>
        <p:spPr/>
        <p:txBody>
          <a:bodyPr/>
          <a:lstStyle/>
          <a:p>
            <a:fld id="{6D72DC05-7D99-704D-987E-FD4BAB94D434}" type="slidenum">
              <a:rPr lang="en-US" smtClean="0"/>
              <a:t>93</a:t>
            </a:fld>
            <a:endParaRPr lang="en-US"/>
          </a:p>
        </p:txBody>
      </p:sp>
      <p:pic>
        <p:nvPicPr>
          <p:cNvPr id="6" name="Picture 5">
            <a:extLst>
              <a:ext uri="{FF2B5EF4-FFF2-40B4-BE49-F238E27FC236}">
                <a16:creationId xmlns:a16="http://schemas.microsoft.com/office/drawing/2014/main" id="{0F94B4AA-8C85-A44A-B181-EAD4AC96AEF3}"/>
              </a:ext>
            </a:extLst>
          </p:cNvPr>
          <p:cNvPicPr>
            <a:picLocks noChangeAspect="1"/>
          </p:cNvPicPr>
          <p:nvPr/>
        </p:nvPicPr>
        <p:blipFill>
          <a:blip r:embed="rId2"/>
          <a:stretch>
            <a:fillRect/>
          </a:stretch>
        </p:blipFill>
        <p:spPr>
          <a:xfrm>
            <a:off x="590854" y="3528168"/>
            <a:ext cx="11010292" cy="990701"/>
          </a:xfrm>
          <a:prstGeom prst="rect">
            <a:avLst/>
          </a:prstGeom>
        </p:spPr>
      </p:pic>
      <p:cxnSp>
        <p:nvCxnSpPr>
          <p:cNvPr id="8" name="Straight Arrow Connector 7">
            <a:extLst>
              <a:ext uri="{FF2B5EF4-FFF2-40B4-BE49-F238E27FC236}">
                <a16:creationId xmlns:a16="http://schemas.microsoft.com/office/drawing/2014/main" id="{6DCF83D2-A666-1B4D-A05E-97E8A5A250B9}"/>
              </a:ext>
            </a:extLst>
          </p:cNvPr>
          <p:cNvCxnSpPr>
            <a:cxnSpLocks/>
          </p:cNvCxnSpPr>
          <p:nvPr/>
        </p:nvCxnSpPr>
        <p:spPr>
          <a:xfrm flipH="1">
            <a:off x="5603359" y="2445488"/>
            <a:ext cx="3007241" cy="1082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92DBCE13-2AB9-F446-BC81-F5B0CD3AC83F}"/>
              </a:ext>
            </a:extLst>
          </p:cNvPr>
          <p:cNvCxnSpPr>
            <a:cxnSpLocks/>
          </p:cNvCxnSpPr>
          <p:nvPr/>
        </p:nvCxnSpPr>
        <p:spPr>
          <a:xfrm>
            <a:off x="8697433" y="2445488"/>
            <a:ext cx="1116418" cy="1082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ADC908A-3C2D-2240-ACC1-76EF5A54FC8C}"/>
              </a:ext>
            </a:extLst>
          </p:cNvPr>
          <p:cNvSpPr txBox="1"/>
          <p:nvPr/>
        </p:nvSpPr>
        <p:spPr>
          <a:xfrm>
            <a:off x="8339033" y="2001372"/>
            <a:ext cx="716799" cy="369332"/>
          </a:xfrm>
          <a:prstGeom prst="rect">
            <a:avLst/>
          </a:prstGeom>
          <a:noFill/>
        </p:spPr>
        <p:txBody>
          <a:bodyPr wrap="none" rtlCol="0">
            <a:spAutoFit/>
          </a:bodyPr>
          <a:lstStyle/>
          <a:p>
            <a:r>
              <a:rPr lang="en-US" dirty="0"/>
              <a:t>filters</a:t>
            </a:r>
          </a:p>
        </p:txBody>
      </p:sp>
      <p:cxnSp>
        <p:nvCxnSpPr>
          <p:cNvPr id="18" name="Straight Arrow Connector 17">
            <a:extLst>
              <a:ext uri="{FF2B5EF4-FFF2-40B4-BE49-F238E27FC236}">
                <a16:creationId xmlns:a16="http://schemas.microsoft.com/office/drawing/2014/main" id="{1B6D1D24-E29A-3644-856D-D9505F75A14E}"/>
              </a:ext>
            </a:extLst>
          </p:cNvPr>
          <p:cNvCxnSpPr>
            <a:cxnSpLocks/>
          </p:cNvCxnSpPr>
          <p:nvPr/>
        </p:nvCxnSpPr>
        <p:spPr>
          <a:xfrm flipH="1" flipV="1">
            <a:off x="9388549" y="3905568"/>
            <a:ext cx="320749" cy="990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7B22B2F-F218-6C47-B3A8-88FA8400A534}"/>
              </a:ext>
            </a:extLst>
          </p:cNvPr>
          <p:cNvSpPr txBox="1"/>
          <p:nvPr/>
        </p:nvSpPr>
        <p:spPr>
          <a:xfrm>
            <a:off x="9410979" y="5064243"/>
            <a:ext cx="596638" cy="369332"/>
          </a:xfrm>
          <a:prstGeom prst="rect">
            <a:avLst/>
          </a:prstGeom>
          <a:noFill/>
        </p:spPr>
        <p:txBody>
          <a:bodyPr wrap="none" rtlCol="0">
            <a:spAutoFit/>
          </a:bodyPr>
          <a:lstStyle/>
          <a:p>
            <a:r>
              <a:rPr lang="en-US" dirty="0"/>
              <a:t>pipe</a:t>
            </a:r>
          </a:p>
        </p:txBody>
      </p:sp>
    </p:spTree>
    <p:extLst>
      <p:ext uri="{BB962C8B-B14F-4D97-AF65-F5344CB8AC3E}">
        <p14:creationId xmlns:p14="http://schemas.microsoft.com/office/powerpoint/2010/main" val="27421791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0E91-A126-FC41-93EA-348380969D10}"/>
              </a:ext>
            </a:extLst>
          </p:cNvPr>
          <p:cNvSpPr>
            <a:spLocks noGrp="1"/>
          </p:cNvSpPr>
          <p:nvPr>
            <p:ph type="title"/>
          </p:nvPr>
        </p:nvSpPr>
        <p:spPr/>
        <p:txBody>
          <a:bodyPr/>
          <a:lstStyle/>
          <a:p>
            <a:r>
              <a:rPr lang="en-US" dirty="0"/>
              <a:t>Pipe-and-Filter</a:t>
            </a:r>
          </a:p>
        </p:txBody>
      </p:sp>
      <p:sp>
        <p:nvSpPr>
          <p:cNvPr id="3" name="Content Placeholder 2">
            <a:extLst>
              <a:ext uri="{FF2B5EF4-FFF2-40B4-BE49-F238E27FC236}">
                <a16:creationId xmlns:a16="http://schemas.microsoft.com/office/drawing/2014/main" id="{D963370D-589A-394F-A512-D66556CE8678}"/>
              </a:ext>
            </a:extLst>
          </p:cNvPr>
          <p:cNvSpPr>
            <a:spLocks noGrp="1"/>
          </p:cNvSpPr>
          <p:nvPr>
            <p:ph idx="1"/>
          </p:nvPr>
        </p:nvSpPr>
        <p:spPr/>
        <p:txBody>
          <a:bodyPr>
            <a:normAutofit/>
          </a:bodyPr>
          <a:lstStyle/>
          <a:p>
            <a:r>
              <a:rPr lang="en-US" dirty="0"/>
              <a:t>Pros</a:t>
            </a:r>
          </a:p>
          <a:p>
            <a:pPr lvl="1"/>
            <a:r>
              <a:rPr lang="en-US" dirty="0"/>
              <a:t>simplicity – conceptual integrity</a:t>
            </a:r>
          </a:p>
          <a:p>
            <a:pPr lvl="1"/>
            <a:r>
              <a:rPr lang="en-US" dirty="0"/>
              <a:t>reuse of filters – filters do not depend on other</a:t>
            </a:r>
          </a:p>
          <a:p>
            <a:pPr lvl="1"/>
            <a:r>
              <a:rPr lang="en-US" dirty="0"/>
              <a:t>filters for their correctness</a:t>
            </a:r>
          </a:p>
          <a:p>
            <a:pPr lvl="1"/>
            <a:r>
              <a:rPr lang="en-US" dirty="0"/>
              <a:t>modifiability – late binding of connectors make it</a:t>
            </a:r>
          </a:p>
          <a:p>
            <a:pPr lvl="1"/>
            <a:r>
              <a:rPr lang="en-US" dirty="0"/>
              <a:t>easy to reconfigure a pipe and filter network</a:t>
            </a:r>
          </a:p>
          <a:p>
            <a:r>
              <a:rPr lang="en-US" dirty="0"/>
              <a:t>Cons</a:t>
            </a:r>
          </a:p>
          <a:p>
            <a:pPr lvl="1"/>
            <a:r>
              <a:rPr lang="en-US" dirty="0"/>
              <a:t>performance</a:t>
            </a:r>
          </a:p>
          <a:p>
            <a:pPr lvl="1"/>
            <a:r>
              <a:rPr lang="en-US" dirty="0"/>
              <a:t>hard to create interactive applications</a:t>
            </a:r>
          </a:p>
          <a:p>
            <a:pPr lvl="1"/>
            <a:r>
              <a:rPr lang="en-US" dirty="0"/>
              <a:t>error detection, handling, and recovery</a:t>
            </a:r>
          </a:p>
        </p:txBody>
      </p:sp>
      <p:sp>
        <p:nvSpPr>
          <p:cNvPr id="4" name="Date Placeholder 3">
            <a:extLst>
              <a:ext uri="{FF2B5EF4-FFF2-40B4-BE49-F238E27FC236}">
                <a16:creationId xmlns:a16="http://schemas.microsoft.com/office/drawing/2014/main" id="{7B495AB5-CE35-204B-BE72-0246572934B2}"/>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0FFD4ADB-66D0-2148-9D95-3DE392C94062}"/>
              </a:ext>
            </a:extLst>
          </p:cNvPr>
          <p:cNvSpPr>
            <a:spLocks noGrp="1"/>
          </p:cNvSpPr>
          <p:nvPr>
            <p:ph type="sldNum" sz="quarter" idx="12"/>
          </p:nvPr>
        </p:nvSpPr>
        <p:spPr/>
        <p:txBody>
          <a:bodyPr/>
          <a:lstStyle/>
          <a:p>
            <a:fld id="{6D72DC05-7D99-704D-987E-FD4BAB94D434}" type="slidenum">
              <a:rPr lang="en-US" smtClean="0"/>
              <a:t>94</a:t>
            </a:fld>
            <a:endParaRPr lang="en-US"/>
          </a:p>
        </p:txBody>
      </p:sp>
    </p:spTree>
    <p:extLst>
      <p:ext uri="{BB962C8B-B14F-4D97-AF65-F5344CB8AC3E}">
        <p14:creationId xmlns:p14="http://schemas.microsoft.com/office/powerpoint/2010/main" val="8146498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DBED-A60E-0345-832C-9E7C11EA748C}"/>
              </a:ext>
            </a:extLst>
          </p:cNvPr>
          <p:cNvSpPr>
            <a:spLocks noGrp="1"/>
          </p:cNvSpPr>
          <p:nvPr>
            <p:ph type="title"/>
          </p:nvPr>
        </p:nvSpPr>
        <p:spPr/>
        <p:txBody>
          <a:bodyPr/>
          <a:lstStyle/>
          <a:p>
            <a:r>
              <a:rPr lang="en-US" dirty="0"/>
              <a:t>Batch-Sequential vs Pipe-and-Filter</a:t>
            </a:r>
          </a:p>
        </p:txBody>
      </p:sp>
      <p:sp>
        <p:nvSpPr>
          <p:cNvPr id="3" name="Content Placeholder 2">
            <a:extLst>
              <a:ext uri="{FF2B5EF4-FFF2-40B4-BE49-F238E27FC236}">
                <a16:creationId xmlns:a16="http://schemas.microsoft.com/office/drawing/2014/main" id="{1E1BF790-0E9C-3F48-B8FA-01BA07E406EE}"/>
              </a:ext>
            </a:extLst>
          </p:cNvPr>
          <p:cNvSpPr>
            <a:spLocks noGrp="1"/>
          </p:cNvSpPr>
          <p:nvPr>
            <p:ph idx="1"/>
          </p:nvPr>
        </p:nvSpPr>
        <p:spPr>
          <a:xfrm>
            <a:off x="838200" y="1825625"/>
            <a:ext cx="10515600" cy="992003"/>
          </a:xfrm>
        </p:spPr>
        <p:txBody>
          <a:bodyPr>
            <a:normAutofit/>
          </a:bodyPr>
          <a:lstStyle/>
          <a:p>
            <a:r>
              <a:rPr lang="en-US" dirty="0"/>
              <a:t>Both decompose the system into elements interacting only through data passed from one element to another</a:t>
            </a:r>
          </a:p>
        </p:txBody>
      </p:sp>
      <p:sp>
        <p:nvSpPr>
          <p:cNvPr id="4" name="Date Placeholder 3">
            <a:extLst>
              <a:ext uri="{FF2B5EF4-FFF2-40B4-BE49-F238E27FC236}">
                <a16:creationId xmlns:a16="http://schemas.microsoft.com/office/drawing/2014/main" id="{8BC6F087-A503-DC45-A38D-65F4D871D8F4}"/>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90563CBA-948D-7142-8F77-DE42E810AB49}"/>
              </a:ext>
            </a:extLst>
          </p:cNvPr>
          <p:cNvSpPr>
            <a:spLocks noGrp="1"/>
          </p:cNvSpPr>
          <p:nvPr>
            <p:ph type="sldNum" sz="quarter" idx="12"/>
          </p:nvPr>
        </p:nvSpPr>
        <p:spPr/>
        <p:txBody>
          <a:bodyPr/>
          <a:lstStyle/>
          <a:p>
            <a:fld id="{6D72DC05-7D99-704D-987E-FD4BAB94D434}" type="slidenum">
              <a:rPr lang="en-US" smtClean="0"/>
              <a:t>95</a:t>
            </a:fld>
            <a:endParaRPr lang="en-US"/>
          </a:p>
        </p:txBody>
      </p:sp>
      <p:sp>
        <p:nvSpPr>
          <p:cNvPr id="6" name="Rectangle 5">
            <a:extLst>
              <a:ext uri="{FF2B5EF4-FFF2-40B4-BE49-F238E27FC236}">
                <a16:creationId xmlns:a16="http://schemas.microsoft.com/office/drawing/2014/main" id="{55AA7569-3187-2940-8AFF-337055860AC7}"/>
              </a:ext>
            </a:extLst>
          </p:cNvPr>
          <p:cNvSpPr/>
          <p:nvPr/>
        </p:nvSpPr>
        <p:spPr>
          <a:xfrm>
            <a:off x="932120" y="3055605"/>
            <a:ext cx="5362354" cy="2677656"/>
          </a:xfrm>
          <a:prstGeom prst="rect">
            <a:avLst/>
          </a:prstGeom>
        </p:spPr>
        <p:txBody>
          <a:bodyPr wrap="square">
            <a:spAutoFit/>
          </a:bodyPr>
          <a:lstStyle/>
          <a:p>
            <a:r>
              <a:rPr lang="en-US" sz="2400" dirty="0"/>
              <a:t>Batch Sequential</a:t>
            </a:r>
          </a:p>
          <a:p>
            <a:pPr marL="342900" indent="-342900">
              <a:buFont typeface="Arial" panose="020B0604020202020204" pitchFamily="34" charset="0"/>
              <a:buChar char="•"/>
            </a:pPr>
            <a:r>
              <a:rPr lang="en-US" sz="2400" dirty="0"/>
              <a:t>coarse-grained</a:t>
            </a:r>
          </a:p>
          <a:p>
            <a:pPr marL="342900" indent="-342900">
              <a:buFont typeface="Arial" panose="020B0604020202020204" pitchFamily="34" charset="0"/>
              <a:buChar char="•"/>
            </a:pPr>
            <a:r>
              <a:rPr lang="en-US" sz="2400" dirty="0"/>
              <a:t>high latency between processing step</a:t>
            </a:r>
          </a:p>
          <a:p>
            <a:pPr marL="342900" indent="-342900">
              <a:buFont typeface="Arial" panose="020B0604020202020204" pitchFamily="34" charset="0"/>
              <a:buChar char="•"/>
            </a:pPr>
            <a:r>
              <a:rPr lang="en-US" sz="2400" dirty="0"/>
              <a:t>no concurrency</a:t>
            </a:r>
          </a:p>
          <a:p>
            <a:pPr marL="342900" indent="-342900">
              <a:buFont typeface="Arial" panose="020B0604020202020204" pitchFamily="34" charset="0"/>
              <a:buChar char="•"/>
            </a:pPr>
            <a:r>
              <a:rPr lang="en-US" sz="2400" dirty="0"/>
              <a:t>non-interactive</a:t>
            </a:r>
          </a:p>
          <a:p>
            <a:pPr marL="342900" indent="-342900">
              <a:buFont typeface="Arial" panose="020B0604020202020204" pitchFamily="34" charset="0"/>
              <a:buChar char="•"/>
            </a:pPr>
            <a:r>
              <a:rPr lang="en-US" sz="2400" dirty="0"/>
              <a:t>data processed in its entirety at each step</a:t>
            </a:r>
          </a:p>
        </p:txBody>
      </p:sp>
      <p:sp>
        <p:nvSpPr>
          <p:cNvPr id="7" name="Rectangle 6">
            <a:extLst>
              <a:ext uri="{FF2B5EF4-FFF2-40B4-BE49-F238E27FC236}">
                <a16:creationId xmlns:a16="http://schemas.microsoft.com/office/drawing/2014/main" id="{44F45505-FCEA-0F49-A332-1A38EFD4C125}"/>
              </a:ext>
            </a:extLst>
          </p:cNvPr>
          <p:cNvSpPr/>
          <p:nvPr/>
        </p:nvSpPr>
        <p:spPr>
          <a:xfrm>
            <a:off x="6294474" y="3055605"/>
            <a:ext cx="5059326" cy="2308324"/>
          </a:xfrm>
          <a:prstGeom prst="rect">
            <a:avLst/>
          </a:prstGeom>
        </p:spPr>
        <p:txBody>
          <a:bodyPr wrap="square">
            <a:spAutoFit/>
          </a:bodyPr>
          <a:lstStyle/>
          <a:p>
            <a:r>
              <a:rPr lang="en-US" sz="2400" dirty="0"/>
              <a:t>Pipe-and-Filter</a:t>
            </a:r>
          </a:p>
          <a:p>
            <a:pPr marL="342900" indent="-342900">
              <a:buFont typeface="Arial" panose="020B0604020202020204" pitchFamily="34" charset="0"/>
              <a:buChar char="•"/>
            </a:pPr>
            <a:r>
              <a:rPr lang="en-US" sz="2400" dirty="0"/>
              <a:t>fine-grained</a:t>
            </a:r>
          </a:p>
          <a:p>
            <a:pPr marL="342900" indent="-342900">
              <a:buFont typeface="Arial" panose="020B0604020202020204" pitchFamily="34" charset="0"/>
              <a:buChar char="•"/>
            </a:pPr>
            <a:r>
              <a:rPr lang="en-US" sz="2400" dirty="0"/>
              <a:t>presence of data starts processing</a:t>
            </a:r>
          </a:p>
          <a:p>
            <a:pPr marL="342900" indent="-342900">
              <a:buFont typeface="Arial" panose="020B0604020202020204" pitchFamily="34" charset="0"/>
              <a:buChar char="•"/>
            </a:pPr>
            <a:r>
              <a:rPr lang="en-US" sz="2400" dirty="0"/>
              <a:t>concurrency possible</a:t>
            </a:r>
          </a:p>
          <a:p>
            <a:pPr marL="342900" indent="-342900">
              <a:buFont typeface="Arial" panose="020B0604020202020204" pitchFamily="34" charset="0"/>
              <a:buChar char="•"/>
            </a:pPr>
            <a:r>
              <a:rPr lang="en-US" sz="2400" dirty="0"/>
              <a:t>non-interactive</a:t>
            </a:r>
          </a:p>
          <a:p>
            <a:pPr marL="342900" indent="-342900">
              <a:buFont typeface="Arial" panose="020B0604020202020204" pitchFamily="34" charset="0"/>
              <a:buChar char="•"/>
            </a:pPr>
            <a:r>
              <a:rPr lang="en-US" sz="2400" dirty="0"/>
              <a:t>data is incrementally processed</a:t>
            </a:r>
          </a:p>
        </p:txBody>
      </p:sp>
    </p:spTree>
    <p:extLst>
      <p:ext uri="{BB962C8B-B14F-4D97-AF65-F5344CB8AC3E}">
        <p14:creationId xmlns:p14="http://schemas.microsoft.com/office/powerpoint/2010/main" val="8426888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D2D2-C8F7-4F47-9921-F2E7D2D52ADE}"/>
              </a:ext>
            </a:extLst>
          </p:cNvPr>
          <p:cNvSpPr>
            <a:spLocks noGrp="1"/>
          </p:cNvSpPr>
          <p:nvPr>
            <p:ph type="title"/>
          </p:nvPr>
        </p:nvSpPr>
        <p:spPr/>
        <p:txBody>
          <a:bodyPr/>
          <a:lstStyle/>
          <a:p>
            <a:r>
              <a:rPr lang="en-US" dirty="0"/>
              <a:t>Reverse proxy</a:t>
            </a:r>
          </a:p>
        </p:txBody>
      </p:sp>
      <p:sp>
        <p:nvSpPr>
          <p:cNvPr id="3" name="Content Placeholder 2">
            <a:extLst>
              <a:ext uri="{FF2B5EF4-FFF2-40B4-BE49-F238E27FC236}">
                <a16:creationId xmlns:a16="http://schemas.microsoft.com/office/drawing/2014/main" id="{3C335794-4130-674A-A915-60D056044126}"/>
              </a:ext>
            </a:extLst>
          </p:cNvPr>
          <p:cNvSpPr>
            <a:spLocks noGrp="1"/>
          </p:cNvSpPr>
          <p:nvPr>
            <p:ph idx="1"/>
          </p:nvPr>
        </p:nvSpPr>
        <p:spPr/>
        <p:txBody>
          <a:bodyPr/>
          <a:lstStyle/>
          <a:p>
            <a:r>
              <a:rPr lang="en-US" dirty="0"/>
              <a:t>A reverse proxy is a web server that centralizes internal services and provides unified interfaces to the public. Requests from clients are forwarded to a server that can fulfill it before the reverse proxy returns the server's response to the client.</a:t>
            </a:r>
          </a:p>
        </p:txBody>
      </p:sp>
      <p:sp>
        <p:nvSpPr>
          <p:cNvPr id="4" name="Date Placeholder 3">
            <a:extLst>
              <a:ext uri="{FF2B5EF4-FFF2-40B4-BE49-F238E27FC236}">
                <a16:creationId xmlns:a16="http://schemas.microsoft.com/office/drawing/2014/main" id="{BC5DB88D-7FA4-EB45-BD2D-26617DFB77C3}"/>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895AC495-8EEF-7449-AB29-A5983592280E}"/>
              </a:ext>
            </a:extLst>
          </p:cNvPr>
          <p:cNvSpPr>
            <a:spLocks noGrp="1"/>
          </p:cNvSpPr>
          <p:nvPr>
            <p:ph type="sldNum" sz="quarter" idx="12"/>
          </p:nvPr>
        </p:nvSpPr>
        <p:spPr/>
        <p:txBody>
          <a:bodyPr/>
          <a:lstStyle/>
          <a:p>
            <a:fld id="{6D72DC05-7D99-704D-987E-FD4BAB94D434}" type="slidenum">
              <a:rPr lang="en-US" smtClean="0"/>
              <a:t>96</a:t>
            </a:fld>
            <a:endParaRPr lang="en-US"/>
          </a:p>
        </p:txBody>
      </p:sp>
      <p:pic>
        <p:nvPicPr>
          <p:cNvPr id="5122" name="Picture 2">
            <a:extLst>
              <a:ext uri="{FF2B5EF4-FFF2-40B4-BE49-F238E27FC236}">
                <a16:creationId xmlns:a16="http://schemas.microsoft.com/office/drawing/2014/main" id="{8100F222-0031-2146-A2DA-19FB9A961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650" y="3714455"/>
            <a:ext cx="5346700"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623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276AA-F422-0142-8F55-C0203B576545}"/>
              </a:ext>
            </a:extLst>
          </p:cNvPr>
          <p:cNvSpPr>
            <a:spLocks noGrp="1"/>
          </p:cNvSpPr>
          <p:nvPr>
            <p:ph type="title"/>
          </p:nvPr>
        </p:nvSpPr>
        <p:spPr/>
        <p:txBody>
          <a:bodyPr/>
          <a:lstStyle/>
          <a:p>
            <a:r>
              <a:rPr lang="en-US" dirty="0"/>
              <a:t>Reverse proxy: pros</a:t>
            </a:r>
          </a:p>
        </p:txBody>
      </p:sp>
      <p:sp>
        <p:nvSpPr>
          <p:cNvPr id="3" name="Content Placeholder 2">
            <a:extLst>
              <a:ext uri="{FF2B5EF4-FFF2-40B4-BE49-F238E27FC236}">
                <a16:creationId xmlns:a16="http://schemas.microsoft.com/office/drawing/2014/main" id="{EB2F6363-E1BE-6A4A-B243-1C5E073D0DC6}"/>
              </a:ext>
            </a:extLst>
          </p:cNvPr>
          <p:cNvSpPr>
            <a:spLocks noGrp="1"/>
          </p:cNvSpPr>
          <p:nvPr>
            <p:ph idx="1"/>
          </p:nvPr>
        </p:nvSpPr>
        <p:spPr/>
        <p:txBody>
          <a:bodyPr>
            <a:normAutofit fontScale="77500" lnSpcReduction="20000"/>
          </a:bodyPr>
          <a:lstStyle/>
          <a:p>
            <a:r>
              <a:rPr lang="en-US" b="1" dirty="0"/>
              <a:t>Increased security</a:t>
            </a:r>
            <a:r>
              <a:rPr lang="en-US" dirty="0"/>
              <a:t> - Hide information about backend servers, blacklist IPs, limit number of connections per client</a:t>
            </a:r>
          </a:p>
          <a:p>
            <a:r>
              <a:rPr lang="en-US" b="1" dirty="0"/>
              <a:t>Increased scalability and flexibility</a:t>
            </a:r>
            <a:r>
              <a:rPr lang="en-US" dirty="0"/>
              <a:t> - Clients only see the reverse proxy's IP, allowing you to scale servers or change their configuration</a:t>
            </a:r>
          </a:p>
          <a:p>
            <a:r>
              <a:rPr lang="en-US" b="1" dirty="0"/>
              <a:t>SSL termination</a:t>
            </a:r>
            <a:r>
              <a:rPr lang="en-US" dirty="0"/>
              <a:t> - Decrypt incoming requests and encrypt server responses so backend servers do not have to perform these potentially expensive operations</a:t>
            </a:r>
          </a:p>
          <a:p>
            <a:pPr lvl="1"/>
            <a:r>
              <a:rPr lang="en-US" dirty="0"/>
              <a:t>Removes the need to install </a:t>
            </a:r>
            <a:r>
              <a:rPr lang="en-US" dirty="0">
                <a:hlinkClick r:id="rId2"/>
              </a:rPr>
              <a:t>X.509 certificates</a:t>
            </a:r>
            <a:r>
              <a:rPr lang="en-US" dirty="0"/>
              <a:t> on each server</a:t>
            </a:r>
          </a:p>
          <a:p>
            <a:r>
              <a:rPr lang="en-US" b="1" dirty="0"/>
              <a:t>Compression</a:t>
            </a:r>
            <a:r>
              <a:rPr lang="en-US" dirty="0"/>
              <a:t> - Compress server responses</a:t>
            </a:r>
          </a:p>
          <a:p>
            <a:r>
              <a:rPr lang="en-US" b="1" dirty="0"/>
              <a:t>Caching</a:t>
            </a:r>
            <a:r>
              <a:rPr lang="en-US" dirty="0"/>
              <a:t> - Return the response for cached requests</a:t>
            </a:r>
          </a:p>
          <a:p>
            <a:r>
              <a:rPr lang="en-US" b="1" dirty="0"/>
              <a:t>Static content</a:t>
            </a:r>
            <a:r>
              <a:rPr lang="en-US" dirty="0"/>
              <a:t> - Serve static content directly</a:t>
            </a:r>
          </a:p>
          <a:p>
            <a:pPr lvl="1"/>
            <a:r>
              <a:rPr lang="en-US" dirty="0"/>
              <a:t>HTML/CSS/JS</a:t>
            </a:r>
          </a:p>
          <a:p>
            <a:pPr lvl="1"/>
            <a:r>
              <a:rPr lang="en-US" dirty="0"/>
              <a:t>Photos</a:t>
            </a:r>
          </a:p>
          <a:p>
            <a:pPr lvl="1"/>
            <a:r>
              <a:rPr lang="en-US" dirty="0"/>
              <a:t>Videos</a:t>
            </a:r>
          </a:p>
          <a:p>
            <a:pPr lvl="1"/>
            <a:r>
              <a:rPr lang="en-US" dirty="0" err="1"/>
              <a:t>Etc</a:t>
            </a:r>
            <a:endParaRPr lang="en-US" dirty="0"/>
          </a:p>
          <a:p>
            <a:endParaRPr lang="en-US" dirty="0"/>
          </a:p>
        </p:txBody>
      </p:sp>
      <p:sp>
        <p:nvSpPr>
          <p:cNvPr id="4" name="Date Placeholder 3">
            <a:extLst>
              <a:ext uri="{FF2B5EF4-FFF2-40B4-BE49-F238E27FC236}">
                <a16:creationId xmlns:a16="http://schemas.microsoft.com/office/drawing/2014/main" id="{2AC5506D-E3C2-3F46-954E-6405CECC648A}"/>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C09644E3-2A6E-F640-B689-549F587AA2DE}"/>
              </a:ext>
            </a:extLst>
          </p:cNvPr>
          <p:cNvSpPr>
            <a:spLocks noGrp="1"/>
          </p:cNvSpPr>
          <p:nvPr>
            <p:ph type="sldNum" sz="quarter" idx="12"/>
          </p:nvPr>
        </p:nvSpPr>
        <p:spPr/>
        <p:txBody>
          <a:bodyPr/>
          <a:lstStyle/>
          <a:p>
            <a:fld id="{6D72DC05-7D99-704D-987E-FD4BAB94D434}" type="slidenum">
              <a:rPr lang="en-US" smtClean="0"/>
              <a:t>97</a:t>
            </a:fld>
            <a:endParaRPr lang="en-US"/>
          </a:p>
        </p:txBody>
      </p:sp>
    </p:spTree>
    <p:extLst>
      <p:ext uri="{BB962C8B-B14F-4D97-AF65-F5344CB8AC3E}">
        <p14:creationId xmlns:p14="http://schemas.microsoft.com/office/powerpoint/2010/main" val="19299183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B634-C33A-6343-8F1C-DC50FDD64F74}"/>
              </a:ext>
            </a:extLst>
          </p:cNvPr>
          <p:cNvSpPr>
            <a:spLocks noGrp="1"/>
          </p:cNvSpPr>
          <p:nvPr>
            <p:ph type="title"/>
          </p:nvPr>
        </p:nvSpPr>
        <p:spPr/>
        <p:txBody>
          <a:bodyPr/>
          <a:lstStyle/>
          <a:p>
            <a:r>
              <a:rPr lang="en-US" dirty="0"/>
              <a:t>Reverse proxy vs Load balancing</a:t>
            </a:r>
          </a:p>
        </p:txBody>
      </p:sp>
      <p:sp>
        <p:nvSpPr>
          <p:cNvPr id="3" name="Content Placeholder 2">
            <a:extLst>
              <a:ext uri="{FF2B5EF4-FFF2-40B4-BE49-F238E27FC236}">
                <a16:creationId xmlns:a16="http://schemas.microsoft.com/office/drawing/2014/main" id="{059CCAF9-805A-504E-BF5C-CE530A9092FA}"/>
              </a:ext>
            </a:extLst>
          </p:cNvPr>
          <p:cNvSpPr>
            <a:spLocks noGrp="1"/>
          </p:cNvSpPr>
          <p:nvPr>
            <p:ph idx="1"/>
          </p:nvPr>
        </p:nvSpPr>
        <p:spPr/>
        <p:txBody>
          <a:bodyPr>
            <a:normAutofit/>
          </a:bodyPr>
          <a:lstStyle/>
          <a:p>
            <a:r>
              <a:rPr lang="en-US" dirty="0"/>
              <a:t>Deploying a load balancer is useful when you have multiple servers. Often, load balancers route traffic to a set of servers serving the same function.</a:t>
            </a:r>
          </a:p>
          <a:p>
            <a:r>
              <a:rPr lang="en-US" dirty="0"/>
              <a:t>Reverse proxies can be useful even with just one web server or application server, opening up the benefits described in the previous section.</a:t>
            </a:r>
          </a:p>
          <a:p>
            <a:r>
              <a:rPr lang="en-US" dirty="0"/>
              <a:t>Solutions such as NGINX and </a:t>
            </a:r>
            <a:r>
              <a:rPr lang="en-US" dirty="0" err="1"/>
              <a:t>HAProxy</a:t>
            </a:r>
            <a:r>
              <a:rPr lang="en-US" dirty="0"/>
              <a:t> can support both layer 7 reverse proxying and load balancing.</a:t>
            </a:r>
          </a:p>
        </p:txBody>
      </p:sp>
      <p:sp>
        <p:nvSpPr>
          <p:cNvPr id="4" name="Date Placeholder 3">
            <a:extLst>
              <a:ext uri="{FF2B5EF4-FFF2-40B4-BE49-F238E27FC236}">
                <a16:creationId xmlns:a16="http://schemas.microsoft.com/office/drawing/2014/main" id="{9C07FED9-684C-E14D-BDF0-97E112CD1DAC}"/>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0D5BED72-CA8E-264C-A339-0E7B9FFB83DC}"/>
              </a:ext>
            </a:extLst>
          </p:cNvPr>
          <p:cNvSpPr>
            <a:spLocks noGrp="1"/>
          </p:cNvSpPr>
          <p:nvPr>
            <p:ph type="sldNum" sz="quarter" idx="12"/>
          </p:nvPr>
        </p:nvSpPr>
        <p:spPr/>
        <p:txBody>
          <a:bodyPr/>
          <a:lstStyle/>
          <a:p>
            <a:fld id="{6D72DC05-7D99-704D-987E-FD4BAB94D434}" type="slidenum">
              <a:rPr lang="en-US" smtClean="0"/>
              <a:t>98</a:t>
            </a:fld>
            <a:endParaRPr lang="en-US"/>
          </a:p>
        </p:txBody>
      </p:sp>
    </p:spTree>
    <p:extLst>
      <p:ext uri="{BB962C8B-B14F-4D97-AF65-F5344CB8AC3E}">
        <p14:creationId xmlns:p14="http://schemas.microsoft.com/office/powerpoint/2010/main" val="27118020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1678-FB32-DB46-9B04-F0F37B7A345C}"/>
              </a:ext>
            </a:extLst>
          </p:cNvPr>
          <p:cNvSpPr>
            <a:spLocks noGrp="1"/>
          </p:cNvSpPr>
          <p:nvPr>
            <p:ph type="title"/>
          </p:nvPr>
        </p:nvSpPr>
        <p:spPr/>
        <p:txBody>
          <a:bodyPr/>
          <a:lstStyle/>
          <a:p>
            <a:r>
              <a:rPr lang="en-US" dirty="0"/>
              <a:t>Reverse proxy: cons</a:t>
            </a:r>
          </a:p>
        </p:txBody>
      </p:sp>
      <p:sp>
        <p:nvSpPr>
          <p:cNvPr id="3" name="Content Placeholder 2">
            <a:extLst>
              <a:ext uri="{FF2B5EF4-FFF2-40B4-BE49-F238E27FC236}">
                <a16:creationId xmlns:a16="http://schemas.microsoft.com/office/drawing/2014/main" id="{83398278-CE7F-E149-ABE7-6A1E073DA981}"/>
              </a:ext>
            </a:extLst>
          </p:cNvPr>
          <p:cNvSpPr>
            <a:spLocks noGrp="1"/>
          </p:cNvSpPr>
          <p:nvPr>
            <p:ph idx="1"/>
          </p:nvPr>
        </p:nvSpPr>
        <p:spPr/>
        <p:txBody>
          <a:bodyPr/>
          <a:lstStyle/>
          <a:p>
            <a:r>
              <a:rPr lang="en-US" dirty="0"/>
              <a:t>Introducing a reverse proxy results in increased complexity.</a:t>
            </a:r>
          </a:p>
          <a:p>
            <a:r>
              <a:rPr lang="en-US" dirty="0"/>
              <a:t>A single reverse proxy is a single point of failure, configuring multiple reverse proxies (i.e. a failover) further increases complexity.</a:t>
            </a:r>
          </a:p>
          <a:p>
            <a:endParaRPr lang="en-US" dirty="0"/>
          </a:p>
        </p:txBody>
      </p:sp>
      <p:sp>
        <p:nvSpPr>
          <p:cNvPr id="4" name="Date Placeholder 3">
            <a:extLst>
              <a:ext uri="{FF2B5EF4-FFF2-40B4-BE49-F238E27FC236}">
                <a16:creationId xmlns:a16="http://schemas.microsoft.com/office/drawing/2014/main" id="{4A4A43EF-F207-844E-A975-BDDC320B1BCB}"/>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F119E0DB-536F-1749-B5D4-CCA694A3E044}"/>
              </a:ext>
            </a:extLst>
          </p:cNvPr>
          <p:cNvSpPr>
            <a:spLocks noGrp="1"/>
          </p:cNvSpPr>
          <p:nvPr>
            <p:ph type="sldNum" sz="quarter" idx="12"/>
          </p:nvPr>
        </p:nvSpPr>
        <p:spPr/>
        <p:txBody>
          <a:bodyPr/>
          <a:lstStyle/>
          <a:p>
            <a:fld id="{6D72DC05-7D99-704D-987E-FD4BAB94D434}" type="slidenum">
              <a:rPr lang="en-US" smtClean="0"/>
              <a:t>99</a:t>
            </a:fld>
            <a:endParaRPr lang="en-US"/>
          </a:p>
        </p:txBody>
      </p:sp>
    </p:spTree>
    <p:extLst>
      <p:ext uri="{BB962C8B-B14F-4D97-AF65-F5344CB8AC3E}">
        <p14:creationId xmlns:p14="http://schemas.microsoft.com/office/powerpoint/2010/main" val="29066995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2AD8-A212-1D43-B6D5-8AF9B77254DD}"/>
              </a:ext>
            </a:extLst>
          </p:cNvPr>
          <p:cNvSpPr>
            <a:spLocks noGrp="1"/>
          </p:cNvSpPr>
          <p:nvPr>
            <p:ph type="title"/>
          </p:nvPr>
        </p:nvSpPr>
        <p:spPr/>
        <p:txBody>
          <a:bodyPr/>
          <a:lstStyle/>
          <a:p>
            <a:r>
              <a:rPr lang="en-US" b="1" dirty="0"/>
              <a:t>Relational database management systems</a:t>
            </a:r>
          </a:p>
        </p:txBody>
      </p:sp>
      <p:sp>
        <p:nvSpPr>
          <p:cNvPr id="3" name="Content Placeholder 2">
            <a:extLst>
              <a:ext uri="{FF2B5EF4-FFF2-40B4-BE49-F238E27FC236}">
                <a16:creationId xmlns:a16="http://schemas.microsoft.com/office/drawing/2014/main" id="{A7855F5B-BCF1-C74E-88BA-B80EDD497FE8}"/>
              </a:ext>
            </a:extLst>
          </p:cNvPr>
          <p:cNvSpPr>
            <a:spLocks noGrp="1"/>
          </p:cNvSpPr>
          <p:nvPr>
            <p:ph idx="1"/>
          </p:nvPr>
        </p:nvSpPr>
        <p:spPr/>
        <p:txBody>
          <a:bodyPr/>
          <a:lstStyle/>
          <a:p>
            <a:r>
              <a:rPr lang="en-US" b="1" dirty="0"/>
              <a:t>Atomicity</a:t>
            </a:r>
            <a:r>
              <a:rPr lang="en-US" dirty="0"/>
              <a:t> - Each transaction is all or nothing</a:t>
            </a:r>
          </a:p>
          <a:p>
            <a:r>
              <a:rPr lang="en-US" b="1" dirty="0"/>
              <a:t>Consistency</a:t>
            </a:r>
            <a:r>
              <a:rPr lang="en-US" dirty="0"/>
              <a:t> - Any transaction will bring the database from one valid state to another</a:t>
            </a:r>
          </a:p>
          <a:p>
            <a:r>
              <a:rPr lang="en-US" b="1" dirty="0"/>
              <a:t>Isolation</a:t>
            </a:r>
            <a:r>
              <a:rPr lang="en-US" dirty="0"/>
              <a:t> - Executing transactions concurrently has the same results as if the transactions were executed serially</a:t>
            </a:r>
          </a:p>
          <a:p>
            <a:r>
              <a:rPr lang="en-US" b="1" dirty="0"/>
              <a:t>Durability</a:t>
            </a:r>
            <a:r>
              <a:rPr lang="en-US" dirty="0"/>
              <a:t> - Once a transaction has been committed, it will remain so</a:t>
            </a:r>
          </a:p>
          <a:p>
            <a:endParaRPr lang="en-US" dirty="0"/>
          </a:p>
        </p:txBody>
      </p:sp>
      <p:sp>
        <p:nvSpPr>
          <p:cNvPr id="4" name="Date Placeholder 3">
            <a:extLst>
              <a:ext uri="{FF2B5EF4-FFF2-40B4-BE49-F238E27FC236}">
                <a16:creationId xmlns:a16="http://schemas.microsoft.com/office/drawing/2014/main" id="{86A67373-3289-094B-80FC-6CF54FE18831}"/>
              </a:ext>
            </a:extLst>
          </p:cNvPr>
          <p:cNvSpPr>
            <a:spLocks noGrp="1"/>
          </p:cNvSpPr>
          <p:nvPr>
            <p:ph type="dt" sz="half" idx="10"/>
          </p:nvPr>
        </p:nvSpPr>
        <p:spPr/>
        <p:txBody>
          <a:bodyPr/>
          <a:lstStyle/>
          <a:p>
            <a:fld id="{8C49B9C5-CAB5-7944-9DCA-F4EBD3A0EE58}" type="datetime1">
              <a:rPr lang="en-US" smtClean="0"/>
              <a:t>11/15/20</a:t>
            </a:fld>
            <a:endParaRPr lang="en-US"/>
          </a:p>
        </p:txBody>
      </p:sp>
      <p:sp>
        <p:nvSpPr>
          <p:cNvPr id="5" name="Slide Number Placeholder 4">
            <a:extLst>
              <a:ext uri="{FF2B5EF4-FFF2-40B4-BE49-F238E27FC236}">
                <a16:creationId xmlns:a16="http://schemas.microsoft.com/office/drawing/2014/main" id="{BDDBD08E-C9AF-C643-90F0-08C22C90C88B}"/>
              </a:ext>
            </a:extLst>
          </p:cNvPr>
          <p:cNvSpPr>
            <a:spLocks noGrp="1"/>
          </p:cNvSpPr>
          <p:nvPr>
            <p:ph type="sldNum" sz="quarter" idx="12"/>
          </p:nvPr>
        </p:nvSpPr>
        <p:spPr/>
        <p:txBody>
          <a:bodyPr/>
          <a:lstStyle/>
          <a:p>
            <a:fld id="{6D72DC05-7D99-704D-987E-FD4BAB94D434}" type="slidenum">
              <a:rPr lang="en-US" smtClean="0"/>
              <a:t>100</a:t>
            </a:fld>
            <a:endParaRPr lang="en-US"/>
          </a:p>
        </p:txBody>
      </p:sp>
    </p:spTree>
    <p:extLst>
      <p:ext uri="{BB962C8B-B14F-4D97-AF65-F5344CB8AC3E}">
        <p14:creationId xmlns:p14="http://schemas.microsoft.com/office/powerpoint/2010/main" val="4109239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5488</TotalTime>
  <Words>5315</Words>
  <Application>Microsoft Macintosh PowerPoint</Application>
  <PresentationFormat>Widescreen</PresentationFormat>
  <Paragraphs>895</Paragraphs>
  <Slides>113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113</vt:i4>
      </vt:variant>
    </vt:vector>
  </HeadingPairs>
  <TitlesOfParts>
    <vt:vector size="121" baseType="lpstr">
      <vt:lpstr>-apple-system</vt:lpstr>
      <vt:lpstr>Arial</vt:lpstr>
      <vt:lpstr>Calibri</vt:lpstr>
      <vt:lpstr>Calibri Light</vt:lpstr>
      <vt:lpstr>Cambria Math</vt:lpstr>
      <vt:lpstr>CMR9</vt:lpstr>
      <vt:lpstr>CMTI9</vt:lpstr>
      <vt:lpstr>Office Theme</vt:lpstr>
      <vt:lpstr>Introduction to Architecture  for Software Systems</vt:lpstr>
      <vt:lpstr>What is software architecture?</vt:lpstr>
      <vt:lpstr>What is software architecture?</vt:lpstr>
      <vt:lpstr>What is software architecture?</vt:lpstr>
      <vt:lpstr>What is software architecture?</vt:lpstr>
      <vt:lpstr>What is software architecture?</vt:lpstr>
      <vt:lpstr>What is software architecture?</vt:lpstr>
      <vt:lpstr>Example</vt:lpstr>
      <vt:lpstr>Example</vt:lpstr>
      <vt:lpstr>Example</vt:lpstr>
      <vt:lpstr>Example</vt:lpstr>
      <vt:lpstr>Example</vt:lpstr>
      <vt:lpstr>Example</vt:lpstr>
      <vt:lpstr>Example</vt:lpstr>
      <vt:lpstr>Architectural Drivers</vt:lpstr>
      <vt:lpstr>Business context</vt:lpstr>
      <vt:lpstr>Architectural Alignment</vt:lpstr>
      <vt:lpstr>Architectural Drivers</vt:lpstr>
      <vt:lpstr>Quality attributes</vt:lpstr>
      <vt:lpstr>Quality attribute scenarios</vt:lpstr>
      <vt:lpstr>Example</vt:lpstr>
      <vt:lpstr>Architectural Drivers</vt:lpstr>
      <vt:lpstr>Stakeholders</vt:lpstr>
      <vt:lpstr>Example</vt:lpstr>
      <vt:lpstr>Example: Google File System</vt:lpstr>
      <vt:lpstr>Why Google File System?</vt:lpstr>
      <vt:lpstr>GFS: Functional Requirements</vt:lpstr>
      <vt:lpstr>GFS: Technical constraints</vt:lpstr>
      <vt:lpstr>GFS: Technical constraints</vt:lpstr>
      <vt:lpstr>GFS: Quality Attributes</vt:lpstr>
      <vt:lpstr>GFS: Quality Attributes</vt:lpstr>
      <vt:lpstr>GFS: Quality Attributes</vt:lpstr>
      <vt:lpstr>GFS: Why is it hard?</vt:lpstr>
      <vt:lpstr>Strong Consistency</vt:lpstr>
      <vt:lpstr>No Consistency</vt:lpstr>
      <vt:lpstr>Eventual Consistency</vt:lpstr>
      <vt:lpstr>Example: Google File System</vt:lpstr>
      <vt:lpstr>GFS: Metadata</vt:lpstr>
      <vt:lpstr>Master data</vt:lpstr>
      <vt:lpstr>GFS: Sequence diagram</vt:lpstr>
      <vt:lpstr>GFS: Consistency Model</vt:lpstr>
      <vt:lpstr>GFS: Mutations</vt:lpstr>
      <vt:lpstr>GFS: Single Master</vt:lpstr>
      <vt:lpstr>Latency comparison numbers</vt:lpstr>
      <vt:lpstr>GFS: Chunk size</vt:lpstr>
      <vt:lpstr>GFS: Availability</vt:lpstr>
      <vt:lpstr>GFS: Performance</vt:lpstr>
      <vt:lpstr>Structures</vt:lpstr>
      <vt:lpstr>What is structure?</vt:lpstr>
      <vt:lpstr>Perspective &amp; Views</vt:lpstr>
      <vt:lpstr>Perspectives &amp; Views</vt:lpstr>
      <vt:lpstr>Perspectives &amp; Views</vt:lpstr>
      <vt:lpstr>Web Application: Static view</vt:lpstr>
      <vt:lpstr>Web Application: Dynamic View</vt:lpstr>
      <vt:lpstr>Web Application: Physical View</vt:lpstr>
      <vt:lpstr>Perspectives, Structures, Relations</vt:lpstr>
      <vt:lpstr>Architectural styles</vt:lpstr>
      <vt:lpstr>Architectural Patterns</vt:lpstr>
      <vt:lpstr>Tactics</vt:lpstr>
      <vt:lpstr>Design patterns</vt:lpstr>
      <vt:lpstr>Idioms</vt:lpstr>
      <vt:lpstr>Relation between styles, patterns, tactics &amp; design patterns</vt:lpstr>
      <vt:lpstr>MVC</vt:lpstr>
      <vt:lpstr>MVC: My view</vt:lpstr>
      <vt:lpstr>MVC: My view</vt:lpstr>
      <vt:lpstr>PowerPoint Presentation</vt:lpstr>
      <vt:lpstr>PowerPoint Presentation</vt:lpstr>
      <vt:lpstr>The most common design</vt:lpstr>
      <vt:lpstr>Coupling/Decoupling</vt:lpstr>
      <vt:lpstr>Coupling/Decoupling</vt:lpstr>
      <vt:lpstr>Cohesion</vt:lpstr>
      <vt:lpstr>Documenting Software Architecture</vt:lpstr>
      <vt:lpstr>Documenting Software Architecture</vt:lpstr>
      <vt:lpstr>PowerPoint Presentation</vt:lpstr>
      <vt:lpstr>PowerPoint Presentation</vt:lpstr>
      <vt:lpstr>Availability</vt:lpstr>
      <vt:lpstr>Availability general scenario</vt:lpstr>
      <vt:lpstr>Availability tactics</vt:lpstr>
      <vt:lpstr>Modifiability</vt:lpstr>
      <vt:lpstr>Modifiability</vt:lpstr>
      <vt:lpstr>Modifiability</vt:lpstr>
      <vt:lpstr>Modifiability: tactics</vt:lpstr>
      <vt:lpstr>Performance</vt:lpstr>
      <vt:lpstr>Performance</vt:lpstr>
      <vt:lpstr>Performance</vt:lpstr>
      <vt:lpstr>Patterns</vt:lpstr>
      <vt:lpstr>Layers</vt:lpstr>
      <vt:lpstr>Layers</vt:lpstr>
      <vt:lpstr>Batch-Sequential</vt:lpstr>
      <vt:lpstr>Batch-Sequential</vt:lpstr>
      <vt:lpstr>Pipe-and-Filter</vt:lpstr>
      <vt:lpstr>Pipe-and-Filter</vt:lpstr>
      <vt:lpstr>Pipe-and-Filter</vt:lpstr>
      <vt:lpstr>Batch-Sequential vs Pipe-and-Filter</vt:lpstr>
      <vt:lpstr>Reverse proxy</vt:lpstr>
      <vt:lpstr>Reverse proxy: pros</vt:lpstr>
      <vt:lpstr>Reverse proxy vs Load balancing</vt:lpstr>
      <vt:lpstr>Reverse proxy: cons</vt:lpstr>
      <vt:lpstr>Relational database management systems</vt:lpstr>
      <vt:lpstr>Replication: master-slave</vt:lpstr>
      <vt:lpstr>Replication: master-master</vt:lpstr>
      <vt:lpstr>Replication: disadvantages</vt:lpstr>
      <vt:lpstr>Federation</vt:lpstr>
      <vt:lpstr>Sharding</vt:lpstr>
      <vt:lpstr>Denormalization</vt:lpstr>
      <vt:lpstr>CAP-theorem</vt:lpstr>
      <vt:lpstr>No-SQL</vt:lpstr>
      <vt:lpstr>No-SQL: key value</vt:lpstr>
      <vt:lpstr>No-SQL: Document store</vt:lpstr>
      <vt:lpstr>No-SQL: Big table</vt:lpstr>
      <vt:lpstr>No-SQL: Graph database</vt:lpstr>
      <vt:lpstr>SQL vs No-SQL</vt:lpstr>
      <vt:lpstr>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Bulat Gabbasov</dc:creator>
  <cp:lastModifiedBy>Bulat Gabbasov</cp:lastModifiedBy>
  <cp:revision>88</cp:revision>
  <dcterms:created xsi:type="dcterms:W3CDTF">2020-11-07T10:46:25Z</dcterms:created>
  <dcterms:modified xsi:type="dcterms:W3CDTF">2020-11-15T09:04:22Z</dcterms:modified>
</cp:coreProperties>
</file>